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3" r:id="rId2"/>
  </p:sldMasterIdLst>
  <p:notesMasterIdLst>
    <p:notesMasterId r:id="rId28"/>
  </p:notesMasterIdLst>
  <p:sldIdLst>
    <p:sldId id="258" r:id="rId3"/>
    <p:sldId id="256" r:id="rId4"/>
    <p:sldId id="267" r:id="rId5"/>
    <p:sldId id="276" r:id="rId6"/>
    <p:sldId id="257" r:id="rId7"/>
    <p:sldId id="279" r:id="rId8"/>
    <p:sldId id="266" r:id="rId9"/>
    <p:sldId id="274" r:id="rId10"/>
    <p:sldId id="284" r:id="rId11"/>
    <p:sldId id="285" r:id="rId12"/>
    <p:sldId id="288" r:id="rId13"/>
    <p:sldId id="287" r:id="rId14"/>
    <p:sldId id="271" r:id="rId15"/>
    <p:sldId id="272" r:id="rId16"/>
    <p:sldId id="259" r:id="rId17"/>
    <p:sldId id="273" r:id="rId18"/>
    <p:sldId id="289" r:id="rId19"/>
    <p:sldId id="290" r:id="rId20"/>
    <p:sldId id="270" r:id="rId21"/>
    <p:sldId id="277" r:id="rId22"/>
    <p:sldId id="280" r:id="rId23"/>
    <p:sldId id="281" r:id="rId24"/>
    <p:sldId id="282" r:id="rId25"/>
    <p:sldId id="283" r:id="rId26"/>
    <p:sldId id="268" r:id="rId27"/>
  </p:sldIdLst>
  <p:sldSz cx="12192000" cy="6858000"/>
  <p:notesSz cx="6858000" cy="9144000"/>
  <p:embeddedFontLst>
    <p:embeddedFont>
      <p:font typeface="Barlow Light" panose="020B0604020202020204" charset="0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onsolas" panose="020B0609020204030204" pitchFamily="49" charset="0"/>
      <p:regular r:id="rId37"/>
      <p:bold r:id="rId38"/>
      <p:italic r:id="rId39"/>
      <p:boldItalic r:id="rId40"/>
    </p:embeddedFont>
    <p:embeddedFont>
      <p:font typeface="Oswald" pitchFamily="2" charset="0"/>
      <p:regular r:id="rId41"/>
      <p:bold r:id="rId42"/>
    </p:embeddedFont>
    <p:embeddedFont>
      <p:font typeface="Raleway" panose="020B0604020202020204" charset="0"/>
      <p:regular r:id="rId43"/>
      <p:bold r:id="rId44"/>
      <p:italic r:id="rId45"/>
      <p:boldItalic r:id="rId46"/>
    </p:embeddedFont>
    <p:embeddedFont>
      <p:font typeface="Raleway Thin" panose="020B0604020202020204" charset="0"/>
      <p:regular r:id="rId47"/>
      <p:bold r:id="rId48"/>
      <p:italic r:id="rId49"/>
      <p:boldItalic r:id="rId50"/>
    </p:embeddedFont>
    <p:embeddedFont>
      <p:font typeface="Sitka Text Semibold" pitchFamily="2" charset="0"/>
      <p:bold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6E5"/>
    <a:srgbClr val="FEF5CD"/>
    <a:srgbClr val="EEE9FF"/>
    <a:srgbClr val="D1B9FF"/>
    <a:srgbClr val="474C5C"/>
    <a:srgbClr val="EDEEF5"/>
    <a:srgbClr val="4895EF"/>
    <a:srgbClr val="4CC9F0"/>
    <a:srgbClr val="3F37C9"/>
    <a:srgbClr val="3A0C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23.fntdata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92B2DE-040E-43B3-9886-2B5924691215}" type="doc">
      <dgm:prSet loTypeId="urn:microsoft.com/office/officeart/2005/8/layout/targe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D1B6F3-8129-4935-B5C5-B35AA362B4CC}">
      <dgm:prSet custT="1"/>
      <dgm:spPr/>
      <dgm:t>
        <a:bodyPr/>
        <a:lstStyle/>
        <a:p>
          <a:pPr algn="l"/>
          <a:r>
            <a:rPr lang="en-US" sz="2000" b="0" i="0"/>
            <a:t>Hình thành nên tư duy để giải quyết các bài toán khó không chỉ về khía cạnh công nghệ thông tin.</a:t>
          </a:r>
          <a:endParaRPr lang="en-US" sz="2000"/>
        </a:p>
      </dgm:t>
    </dgm:pt>
    <dgm:pt modelId="{B8FE882F-BAE7-42A2-9D03-116C7F55848E}" type="parTrans" cxnId="{A8AE6FCA-E55B-428F-9AB2-5CF6732FA21D}">
      <dgm:prSet/>
      <dgm:spPr/>
      <dgm:t>
        <a:bodyPr/>
        <a:lstStyle/>
        <a:p>
          <a:endParaRPr lang="en-US"/>
        </a:p>
      </dgm:t>
    </dgm:pt>
    <dgm:pt modelId="{BC73434C-6C87-4DC8-AAFC-02C9CCD279DD}" type="sibTrans" cxnId="{A8AE6FCA-E55B-428F-9AB2-5CF6732FA21D}">
      <dgm:prSet/>
      <dgm:spPr/>
      <dgm:t>
        <a:bodyPr/>
        <a:lstStyle/>
        <a:p>
          <a:endParaRPr lang="en-US"/>
        </a:p>
      </dgm:t>
    </dgm:pt>
    <dgm:pt modelId="{BD94B0F7-2D8B-46D1-8241-8FE5424D7DB8}">
      <dgm:prSet custT="1"/>
      <dgm:spPr/>
      <dgm:t>
        <a:bodyPr/>
        <a:lstStyle/>
        <a:p>
          <a:pPr algn="just"/>
          <a:r>
            <a:rPr lang="en-US" sz="2000" b="0" i="0"/>
            <a:t>Giải quyết các bài toán một cách công nghiệp hơn.</a:t>
          </a:r>
          <a:endParaRPr lang="en-US" sz="2000"/>
        </a:p>
      </dgm:t>
    </dgm:pt>
    <dgm:pt modelId="{1A7FF038-3484-4B36-A84A-0EF35B581DD7}" type="parTrans" cxnId="{AB466496-C7CA-4DA1-91CE-D93962660994}">
      <dgm:prSet/>
      <dgm:spPr/>
      <dgm:t>
        <a:bodyPr/>
        <a:lstStyle/>
        <a:p>
          <a:endParaRPr lang="en-US"/>
        </a:p>
      </dgm:t>
    </dgm:pt>
    <dgm:pt modelId="{8B39A908-5911-4023-8F60-26E9CB69573F}" type="sibTrans" cxnId="{AB466496-C7CA-4DA1-91CE-D93962660994}">
      <dgm:prSet/>
      <dgm:spPr/>
      <dgm:t>
        <a:bodyPr/>
        <a:lstStyle/>
        <a:p>
          <a:endParaRPr lang="en-US"/>
        </a:p>
      </dgm:t>
    </dgm:pt>
    <dgm:pt modelId="{118F8C5B-C862-4A55-B98D-31825DF497C8}">
      <dgm:prSet custT="1"/>
      <dgm:spPr/>
      <dgm:t>
        <a:bodyPr/>
        <a:lstStyle/>
        <a:p>
          <a:pPr algn="l"/>
          <a:r>
            <a:rPr lang="en-US" sz="2000" b="0" i="0"/>
            <a:t>Giúp phản ánh rõ ràng về vấn đề cần giải quyết và từ đó ta có thể lập trình giải pháp cho vấn đề.</a:t>
          </a:r>
          <a:endParaRPr lang="en-US" sz="2000"/>
        </a:p>
      </dgm:t>
    </dgm:pt>
    <dgm:pt modelId="{BC58F008-2B97-4A17-AF5A-485D1172978B}" type="parTrans" cxnId="{A5340EA9-A099-4E6D-95E2-E5B945C8290A}">
      <dgm:prSet/>
      <dgm:spPr/>
      <dgm:t>
        <a:bodyPr/>
        <a:lstStyle/>
        <a:p>
          <a:endParaRPr lang="en-US"/>
        </a:p>
      </dgm:t>
    </dgm:pt>
    <dgm:pt modelId="{8168D678-015A-4A6C-924F-8BA5E762D4D5}" type="sibTrans" cxnId="{A5340EA9-A099-4E6D-95E2-E5B945C8290A}">
      <dgm:prSet/>
      <dgm:spPr/>
      <dgm:t>
        <a:bodyPr/>
        <a:lstStyle/>
        <a:p>
          <a:endParaRPr lang="en-US"/>
        </a:p>
      </dgm:t>
    </dgm:pt>
    <dgm:pt modelId="{655B2133-2FD4-494D-933E-F618BD94B8AF}" type="pres">
      <dgm:prSet presAssocID="{FC92B2DE-040E-43B3-9886-2B5924691215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B2859AB8-165B-4CCC-99D9-04F8BB2ECD45}" type="pres">
      <dgm:prSet presAssocID="{44D1B6F3-8129-4935-B5C5-B35AA362B4CC}" presName="circle1" presStyleLbl="node1" presStyleIdx="0" presStyleCnt="3"/>
      <dgm:spPr/>
    </dgm:pt>
    <dgm:pt modelId="{AB312FEF-541E-4A2E-9269-F7B6CD937DD0}" type="pres">
      <dgm:prSet presAssocID="{44D1B6F3-8129-4935-B5C5-B35AA362B4CC}" presName="space" presStyleCnt="0"/>
      <dgm:spPr/>
    </dgm:pt>
    <dgm:pt modelId="{EFDC9153-2A1C-40D2-8150-24F8807C5572}" type="pres">
      <dgm:prSet presAssocID="{44D1B6F3-8129-4935-B5C5-B35AA362B4CC}" presName="rect1" presStyleLbl="alignAcc1" presStyleIdx="0" presStyleCnt="3"/>
      <dgm:spPr/>
    </dgm:pt>
    <dgm:pt modelId="{04F43044-26DA-462C-B261-A9603AB933F3}" type="pres">
      <dgm:prSet presAssocID="{BD94B0F7-2D8B-46D1-8241-8FE5424D7DB8}" presName="vertSpace2" presStyleLbl="node1" presStyleIdx="0" presStyleCnt="3"/>
      <dgm:spPr/>
    </dgm:pt>
    <dgm:pt modelId="{EAFA3F90-9855-44A2-A671-7BD2EE8B7F75}" type="pres">
      <dgm:prSet presAssocID="{BD94B0F7-2D8B-46D1-8241-8FE5424D7DB8}" presName="circle2" presStyleLbl="node1" presStyleIdx="1" presStyleCnt="3"/>
      <dgm:spPr/>
    </dgm:pt>
    <dgm:pt modelId="{4CDC8AE6-BA2B-4F40-8595-8F0450A0A2DF}" type="pres">
      <dgm:prSet presAssocID="{BD94B0F7-2D8B-46D1-8241-8FE5424D7DB8}" presName="rect2" presStyleLbl="alignAcc1" presStyleIdx="1" presStyleCnt="3"/>
      <dgm:spPr/>
    </dgm:pt>
    <dgm:pt modelId="{9796EB7B-C9C2-4A02-88B2-734969A90892}" type="pres">
      <dgm:prSet presAssocID="{118F8C5B-C862-4A55-B98D-31825DF497C8}" presName="vertSpace3" presStyleLbl="node1" presStyleIdx="1" presStyleCnt="3"/>
      <dgm:spPr/>
    </dgm:pt>
    <dgm:pt modelId="{496ADDC0-92E6-4D5C-9C24-FE0817D670A5}" type="pres">
      <dgm:prSet presAssocID="{118F8C5B-C862-4A55-B98D-31825DF497C8}" presName="circle3" presStyleLbl="node1" presStyleIdx="2" presStyleCnt="3"/>
      <dgm:spPr/>
    </dgm:pt>
    <dgm:pt modelId="{3C61FE2B-18D4-4C3C-9E96-2C03F0E1995E}" type="pres">
      <dgm:prSet presAssocID="{118F8C5B-C862-4A55-B98D-31825DF497C8}" presName="rect3" presStyleLbl="alignAcc1" presStyleIdx="2" presStyleCnt="3"/>
      <dgm:spPr/>
    </dgm:pt>
    <dgm:pt modelId="{D8F6878C-6F1D-4BD2-A809-753797B5313E}" type="pres">
      <dgm:prSet presAssocID="{44D1B6F3-8129-4935-B5C5-B35AA362B4CC}" presName="rect1ParTxNoCh" presStyleLbl="alignAcc1" presStyleIdx="2" presStyleCnt="3">
        <dgm:presLayoutVars>
          <dgm:chMax val="1"/>
          <dgm:bulletEnabled val="1"/>
        </dgm:presLayoutVars>
      </dgm:prSet>
      <dgm:spPr/>
    </dgm:pt>
    <dgm:pt modelId="{11385D91-5BFF-4985-9B6C-D9D0C07AE766}" type="pres">
      <dgm:prSet presAssocID="{BD94B0F7-2D8B-46D1-8241-8FE5424D7DB8}" presName="rect2ParTxNoCh" presStyleLbl="alignAcc1" presStyleIdx="2" presStyleCnt="3">
        <dgm:presLayoutVars>
          <dgm:chMax val="1"/>
          <dgm:bulletEnabled val="1"/>
        </dgm:presLayoutVars>
      </dgm:prSet>
      <dgm:spPr/>
    </dgm:pt>
    <dgm:pt modelId="{8AF37379-1016-49DF-9687-404ED217DF3A}" type="pres">
      <dgm:prSet presAssocID="{118F8C5B-C862-4A55-B98D-31825DF497C8}" presName="rect3ParTxNoCh" presStyleLbl="alignAcc1" presStyleIdx="2" presStyleCnt="3">
        <dgm:presLayoutVars>
          <dgm:chMax val="1"/>
          <dgm:bulletEnabled val="1"/>
        </dgm:presLayoutVars>
      </dgm:prSet>
      <dgm:spPr/>
    </dgm:pt>
  </dgm:ptLst>
  <dgm:cxnLst>
    <dgm:cxn modelId="{ABE34E04-0763-4531-8934-90437A82F340}" type="presOf" srcId="{118F8C5B-C862-4A55-B98D-31825DF497C8}" destId="{8AF37379-1016-49DF-9687-404ED217DF3A}" srcOrd="1" destOrd="0" presId="urn:microsoft.com/office/officeart/2005/8/layout/target3"/>
    <dgm:cxn modelId="{30A25013-FC28-4E67-AA76-167400B4D548}" type="presOf" srcId="{BD94B0F7-2D8B-46D1-8241-8FE5424D7DB8}" destId="{4CDC8AE6-BA2B-4F40-8595-8F0450A0A2DF}" srcOrd="0" destOrd="0" presId="urn:microsoft.com/office/officeart/2005/8/layout/target3"/>
    <dgm:cxn modelId="{29585C67-8698-4E18-B92B-2C782AD6F12B}" type="presOf" srcId="{44D1B6F3-8129-4935-B5C5-B35AA362B4CC}" destId="{D8F6878C-6F1D-4BD2-A809-753797B5313E}" srcOrd="1" destOrd="0" presId="urn:microsoft.com/office/officeart/2005/8/layout/target3"/>
    <dgm:cxn modelId="{86079458-2D8A-48B9-AB4F-F2A9B67FAC5A}" type="presOf" srcId="{BD94B0F7-2D8B-46D1-8241-8FE5424D7DB8}" destId="{11385D91-5BFF-4985-9B6C-D9D0C07AE766}" srcOrd="1" destOrd="0" presId="urn:microsoft.com/office/officeart/2005/8/layout/target3"/>
    <dgm:cxn modelId="{AB466496-C7CA-4DA1-91CE-D93962660994}" srcId="{FC92B2DE-040E-43B3-9886-2B5924691215}" destId="{BD94B0F7-2D8B-46D1-8241-8FE5424D7DB8}" srcOrd="1" destOrd="0" parTransId="{1A7FF038-3484-4B36-A84A-0EF35B581DD7}" sibTransId="{8B39A908-5911-4023-8F60-26E9CB69573F}"/>
    <dgm:cxn modelId="{CCBCC596-685B-4123-98A0-24BE47EE6208}" type="presOf" srcId="{FC92B2DE-040E-43B3-9886-2B5924691215}" destId="{655B2133-2FD4-494D-933E-F618BD94B8AF}" srcOrd="0" destOrd="0" presId="urn:microsoft.com/office/officeart/2005/8/layout/target3"/>
    <dgm:cxn modelId="{A5340EA9-A099-4E6D-95E2-E5B945C8290A}" srcId="{FC92B2DE-040E-43B3-9886-2B5924691215}" destId="{118F8C5B-C862-4A55-B98D-31825DF497C8}" srcOrd="2" destOrd="0" parTransId="{BC58F008-2B97-4A17-AF5A-485D1172978B}" sibTransId="{8168D678-015A-4A6C-924F-8BA5E762D4D5}"/>
    <dgm:cxn modelId="{11CEAFC6-04E7-41AD-90C0-BD8347106F91}" type="presOf" srcId="{118F8C5B-C862-4A55-B98D-31825DF497C8}" destId="{3C61FE2B-18D4-4C3C-9E96-2C03F0E1995E}" srcOrd="0" destOrd="0" presId="urn:microsoft.com/office/officeart/2005/8/layout/target3"/>
    <dgm:cxn modelId="{A8AE6FCA-E55B-428F-9AB2-5CF6732FA21D}" srcId="{FC92B2DE-040E-43B3-9886-2B5924691215}" destId="{44D1B6F3-8129-4935-B5C5-B35AA362B4CC}" srcOrd="0" destOrd="0" parTransId="{B8FE882F-BAE7-42A2-9D03-116C7F55848E}" sibTransId="{BC73434C-6C87-4DC8-AAFC-02C9CCD279DD}"/>
    <dgm:cxn modelId="{581E60DF-C219-4442-9FA9-2155F77A435F}" type="presOf" srcId="{44D1B6F3-8129-4935-B5C5-B35AA362B4CC}" destId="{EFDC9153-2A1C-40D2-8150-24F8807C5572}" srcOrd="0" destOrd="0" presId="urn:microsoft.com/office/officeart/2005/8/layout/target3"/>
    <dgm:cxn modelId="{1748AED5-8C9D-4CF8-97C0-822B0BE502D6}" type="presParOf" srcId="{655B2133-2FD4-494D-933E-F618BD94B8AF}" destId="{B2859AB8-165B-4CCC-99D9-04F8BB2ECD45}" srcOrd="0" destOrd="0" presId="urn:microsoft.com/office/officeart/2005/8/layout/target3"/>
    <dgm:cxn modelId="{5971FCCC-E75D-45D3-9E4B-19BE06045765}" type="presParOf" srcId="{655B2133-2FD4-494D-933E-F618BD94B8AF}" destId="{AB312FEF-541E-4A2E-9269-F7B6CD937DD0}" srcOrd="1" destOrd="0" presId="urn:microsoft.com/office/officeart/2005/8/layout/target3"/>
    <dgm:cxn modelId="{F7DAB75F-F52B-482C-BB6C-DDEC2897F47E}" type="presParOf" srcId="{655B2133-2FD4-494D-933E-F618BD94B8AF}" destId="{EFDC9153-2A1C-40D2-8150-24F8807C5572}" srcOrd="2" destOrd="0" presId="urn:microsoft.com/office/officeart/2005/8/layout/target3"/>
    <dgm:cxn modelId="{3950BFAA-2CA8-4BB2-82AE-051C5C08578E}" type="presParOf" srcId="{655B2133-2FD4-494D-933E-F618BD94B8AF}" destId="{04F43044-26DA-462C-B261-A9603AB933F3}" srcOrd="3" destOrd="0" presId="urn:microsoft.com/office/officeart/2005/8/layout/target3"/>
    <dgm:cxn modelId="{02B23DBB-3245-472C-91E7-FA794BF1C4FF}" type="presParOf" srcId="{655B2133-2FD4-494D-933E-F618BD94B8AF}" destId="{EAFA3F90-9855-44A2-A671-7BD2EE8B7F75}" srcOrd="4" destOrd="0" presId="urn:microsoft.com/office/officeart/2005/8/layout/target3"/>
    <dgm:cxn modelId="{A3C83AAE-5021-461A-A881-D0D131EF16D8}" type="presParOf" srcId="{655B2133-2FD4-494D-933E-F618BD94B8AF}" destId="{4CDC8AE6-BA2B-4F40-8595-8F0450A0A2DF}" srcOrd="5" destOrd="0" presId="urn:microsoft.com/office/officeart/2005/8/layout/target3"/>
    <dgm:cxn modelId="{ED066605-CBEB-4413-802A-213FB59F8118}" type="presParOf" srcId="{655B2133-2FD4-494D-933E-F618BD94B8AF}" destId="{9796EB7B-C9C2-4A02-88B2-734969A90892}" srcOrd="6" destOrd="0" presId="urn:microsoft.com/office/officeart/2005/8/layout/target3"/>
    <dgm:cxn modelId="{66168B8D-894A-4A9A-87AE-F7E6098D00BB}" type="presParOf" srcId="{655B2133-2FD4-494D-933E-F618BD94B8AF}" destId="{496ADDC0-92E6-4D5C-9C24-FE0817D670A5}" srcOrd="7" destOrd="0" presId="urn:microsoft.com/office/officeart/2005/8/layout/target3"/>
    <dgm:cxn modelId="{157636D1-91E6-4601-8A5C-9CCD29A4A9A2}" type="presParOf" srcId="{655B2133-2FD4-494D-933E-F618BD94B8AF}" destId="{3C61FE2B-18D4-4C3C-9E96-2C03F0E1995E}" srcOrd="8" destOrd="0" presId="urn:microsoft.com/office/officeart/2005/8/layout/target3"/>
    <dgm:cxn modelId="{1C04819C-A46D-4D13-85C9-89B3C18A3431}" type="presParOf" srcId="{655B2133-2FD4-494D-933E-F618BD94B8AF}" destId="{D8F6878C-6F1D-4BD2-A809-753797B5313E}" srcOrd="9" destOrd="0" presId="urn:microsoft.com/office/officeart/2005/8/layout/target3"/>
    <dgm:cxn modelId="{9D695295-3303-4D7F-9ADB-CA130C22EFF7}" type="presParOf" srcId="{655B2133-2FD4-494D-933E-F618BD94B8AF}" destId="{11385D91-5BFF-4985-9B6C-D9D0C07AE766}" srcOrd="10" destOrd="0" presId="urn:microsoft.com/office/officeart/2005/8/layout/target3"/>
    <dgm:cxn modelId="{987FC2D6-04DF-4AFA-A9FA-029EE361C94F}" type="presParOf" srcId="{655B2133-2FD4-494D-933E-F618BD94B8AF}" destId="{8AF37379-1016-49DF-9687-404ED217DF3A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859AB8-165B-4CCC-99D9-04F8BB2ECD45}">
      <dsp:nvSpPr>
        <dsp:cNvPr id="0" name=""/>
        <dsp:cNvSpPr/>
      </dsp:nvSpPr>
      <dsp:spPr>
        <a:xfrm>
          <a:off x="0" y="0"/>
          <a:ext cx="3956506" cy="395650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C9153-2A1C-40D2-8150-24F8807C5572}">
      <dsp:nvSpPr>
        <dsp:cNvPr id="0" name=""/>
        <dsp:cNvSpPr/>
      </dsp:nvSpPr>
      <dsp:spPr>
        <a:xfrm>
          <a:off x="1978253" y="0"/>
          <a:ext cx="7351276" cy="395650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Hình thành nên tư duy để giải quyết các bài toán khó không chỉ về khía cạnh công nghệ thông tin.</a:t>
          </a:r>
          <a:endParaRPr lang="en-US" sz="2000" kern="1200"/>
        </a:p>
      </dsp:txBody>
      <dsp:txXfrm>
        <a:off x="1978253" y="0"/>
        <a:ext cx="7351276" cy="1186954"/>
      </dsp:txXfrm>
    </dsp:sp>
    <dsp:sp modelId="{EAFA3F90-9855-44A2-A671-7BD2EE8B7F75}">
      <dsp:nvSpPr>
        <dsp:cNvPr id="0" name=""/>
        <dsp:cNvSpPr/>
      </dsp:nvSpPr>
      <dsp:spPr>
        <a:xfrm>
          <a:off x="692390" y="1186954"/>
          <a:ext cx="2571726" cy="257172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DC8AE6-BA2B-4F40-8595-8F0450A0A2DF}">
      <dsp:nvSpPr>
        <dsp:cNvPr id="0" name=""/>
        <dsp:cNvSpPr/>
      </dsp:nvSpPr>
      <dsp:spPr>
        <a:xfrm>
          <a:off x="1978253" y="1186954"/>
          <a:ext cx="7351276" cy="257172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Giải quyết các bài toán một cách công nghiệp hơn.</a:t>
          </a:r>
          <a:endParaRPr lang="en-US" sz="2000" kern="1200"/>
        </a:p>
      </dsp:txBody>
      <dsp:txXfrm>
        <a:off x="1978253" y="1186954"/>
        <a:ext cx="7351276" cy="1186950"/>
      </dsp:txXfrm>
    </dsp:sp>
    <dsp:sp modelId="{496ADDC0-92E6-4D5C-9C24-FE0817D670A5}">
      <dsp:nvSpPr>
        <dsp:cNvPr id="0" name=""/>
        <dsp:cNvSpPr/>
      </dsp:nvSpPr>
      <dsp:spPr>
        <a:xfrm>
          <a:off x="1384778" y="2373905"/>
          <a:ext cx="1186950" cy="118695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61FE2B-18D4-4C3C-9E96-2C03F0E1995E}">
      <dsp:nvSpPr>
        <dsp:cNvPr id="0" name=""/>
        <dsp:cNvSpPr/>
      </dsp:nvSpPr>
      <dsp:spPr>
        <a:xfrm>
          <a:off x="1978253" y="2373905"/>
          <a:ext cx="7351276" cy="1186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Giúp phản ánh rõ ràng về vấn đề cần giải quyết và từ đó ta có thể lập trình giải pháp cho vấn đề.</a:t>
          </a:r>
          <a:endParaRPr lang="en-US" sz="2000" kern="1200"/>
        </a:p>
      </dsp:txBody>
      <dsp:txXfrm>
        <a:off x="1978253" y="2373905"/>
        <a:ext cx="7351276" cy="1186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gif>
</file>

<file path=ppt/media/image2.png>
</file>

<file path=ppt/media/image20.gif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48CFD-85C6-4DAA-946A-E12D2674B5F4}" type="datetimeFigureOut">
              <a:rPr lang="en-US" smtClean="0"/>
              <a:t>6/8/2021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520DA-E91E-4C62-B743-31994876C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usersoftwares.com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werusersoftwares.com/term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template was inserted from Power-user, the productivity add-in for PowerPoint, Excel and Word.</a:t>
            </a:r>
          </a:p>
          <a:p>
            <a:r>
              <a:rPr lang="en-US" dirty="0"/>
              <a:t>Install Power-user to access thousands of templates, icons, maps, diagrams and charts with Power-user.</a:t>
            </a:r>
          </a:p>
          <a:p>
            <a:r>
              <a:rPr lang="en-US" dirty="0"/>
              <a:t>Visit </a:t>
            </a:r>
            <a:r>
              <a:rPr lang="en-US" dirty="0">
                <a:hlinkClick r:id="rId3"/>
              </a:rPr>
              <a:t>https://www.powerusersoftwares.com/</a:t>
            </a:r>
            <a:endParaRPr lang="en-US" dirty="0"/>
          </a:p>
          <a:p>
            <a:r>
              <a:rPr lang="en-US" dirty="0"/>
              <a:t>©Power-user SAS, terms of license: </a:t>
            </a:r>
            <a:r>
              <a:rPr lang="en-US" dirty="0">
                <a:hlinkClick r:id="rId4"/>
              </a:rPr>
              <a:t>https://www.powerusersoftwares.com/terms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A55CF2-256D-44FD-9430-5B63A079CF5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5481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35100" y="2484800"/>
            <a:ext cx="6616800" cy="188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404500" y="2889207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66648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9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4E217-D27D-4BE0-96A8-8826FB882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560A2-C641-4F90-9C3B-872C1E87E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8580F-82EF-4D1D-92A1-C05E386E2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DCA5-3E11-46AD-879D-3B7693B7F600}" type="datetimeFigureOut">
              <a:rPr lang="en-US" smtClean="0"/>
              <a:t>6/8/2021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71D1F-29F1-4069-9249-7FA204B66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3DE19-F9C9-4C98-99EC-3C634ECAB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86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2126-ABDD-4ADF-9744-837714B6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5FD9F-ED96-4575-A846-476A9022C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43635-0B76-4042-A7DF-40AE9D924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DCA5-3E11-46AD-879D-3B7693B7F600}" type="datetimeFigureOut">
              <a:rPr lang="en-US" smtClean="0"/>
              <a:t>6/8/2021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9CC8C-070F-4C18-A3C3-C062F4E5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5832F-3508-4A46-A6B1-AC19CD8D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5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35100" y="2484800"/>
            <a:ext cx="6616800" cy="188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404500" y="2889207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195289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447800" y="2708033"/>
            <a:ext cx="62356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447800" y="4383635"/>
            <a:ext cx="6235600" cy="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404500" y="2889207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664078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" name="Google Shape;18;p4"/>
          <p:cNvSpPr/>
          <p:nvPr/>
        </p:nvSpPr>
        <p:spPr>
          <a:xfrm rot="5400000">
            <a:off x="-404500" y="1236540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385400" y="1371100"/>
            <a:ext cx="6323600" cy="47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4267">
                <a:solidFill>
                  <a:schemeClr val="lt1"/>
                </a:solidFill>
              </a:defRPr>
            </a:lvl1pPr>
            <a:lvl2pPr marL="1219170" lvl="1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2pPr>
            <a:lvl3pPr marL="1828754" lvl="2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3pPr>
            <a:lvl4pPr marL="2438339" lvl="3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4pPr>
            <a:lvl5pPr marL="3047924" lvl="4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5pPr>
            <a:lvl6pPr marL="3657509" lvl="5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6pPr>
            <a:lvl7pPr marL="4267093" lvl="6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7pPr>
            <a:lvl8pPr marL="4876678" lvl="7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8pPr>
            <a:lvl9pPr marL="5486263" lvl="8" indent="-575719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25400" y="1245033"/>
            <a:ext cx="7080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466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11466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4003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" name="Google Shape;24;p5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7521200" cy="35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/>
            </a:lvl3pPr>
            <a:lvl4pPr marL="2438339" lvl="3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4pPr>
            <a:lvl5pPr marL="3047924" lvl="4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5pPr>
            <a:lvl6pPr marL="3657509" lvl="5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6pPr>
            <a:lvl7pPr marL="4267093" lvl="6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7pPr>
            <a:lvl8pPr marL="4876678" lvl="7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8pPr>
            <a:lvl9pPr marL="5486263" lvl="8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09222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" name="Google Shape;30;p6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35768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3pPr>
            <a:lvl4pPr marL="2438339" lvl="3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4pPr>
            <a:lvl5pPr marL="3047924" lvl="4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5pPr>
            <a:lvl6pPr marL="3657509" lvl="5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6pPr>
            <a:lvl7pPr marL="4267093" lvl="6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7pPr>
            <a:lvl8pPr marL="4876678" lvl="7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8pPr>
            <a:lvl9pPr marL="5486263" lvl="8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554104" y="2661000"/>
            <a:ext cx="35768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3pPr>
            <a:lvl4pPr marL="2438339" lvl="3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4pPr>
            <a:lvl5pPr marL="3047924" lvl="4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5pPr>
            <a:lvl6pPr marL="3657509" lvl="5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6pPr>
            <a:lvl7pPr marL="4267093" lvl="6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7pPr>
            <a:lvl8pPr marL="4876678" lvl="7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8pPr>
            <a:lvl9pPr marL="5486263" lvl="8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49384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7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43870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81644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99016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5" name="Google Shape;45;p8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715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447800" y="2708033"/>
            <a:ext cx="62356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447800" y="4383635"/>
            <a:ext cx="6235600" cy="51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404500" y="2889207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424139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0" name="Google Shape;50;p9"/>
          <p:cNvSpPr/>
          <p:nvPr/>
        </p:nvSpPr>
        <p:spPr>
          <a:xfrm rot="5400000">
            <a:off x="-133800" y="59316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609600" y="5875079"/>
            <a:ext cx="109728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96744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04895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3746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4"/>
          <p:cNvSpPr/>
          <p:nvPr/>
        </p:nvSpPr>
        <p:spPr>
          <a:xfrm rot="5400000">
            <a:off x="-404500" y="1236540"/>
            <a:ext cx="1888400" cy="10796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385400" y="1371100"/>
            <a:ext cx="6323600" cy="477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4267">
                <a:solidFill>
                  <a:schemeClr val="lt1"/>
                </a:solidFill>
              </a:defRPr>
            </a:lvl1pPr>
            <a:lvl2pPr marL="1219170" lvl="1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2pPr>
            <a:lvl3pPr marL="1828754" lvl="2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3pPr>
            <a:lvl4pPr marL="2438339" lvl="3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4pPr>
            <a:lvl5pPr marL="3047924" lvl="4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5pPr>
            <a:lvl6pPr marL="3657509" lvl="5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6pPr>
            <a:lvl7pPr marL="4267093" lvl="6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7pPr>
            <a:lvl8pPr marL="4876678" lvl="7" indent="-575719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8pPr>
            <a:lvl9pPr marL="5486263" lvl="8" indent="-575719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Google Shape;20;p4"/>
          <p:cNvSpPr txBox="1"/>
          <p:nvPr/>
        </p:nvSpPr>
        <p:spPr>
          <a:xfrm>
            <a:off x="25400" y="1245033"/>
            <a:ext cx="7080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466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11466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87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5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7521200" cy="35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/>
            </a:lvl3pPr>
            <a:lvl4pPr marL="2438339" lvl="3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4pPr>
            <a:lvl5pPr marL="3047924" lvl="4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5pPr>
            <a:lvl6pPr marL="3657509" lvl="5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6pPr>
            <a:lvl7pPr marL="4267093" lvl="6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7pPr>
            <a:lvl8pPr marL="4876678" lvl="7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8pPr>
            <a:lvl9pPr marL="5486263" lvl="8" indent="-474121">
              <a:spcBef>
                <a:spcPts val="8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66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6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35768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3pPr>
            <a:lvl4pPr marL="2438339" lvl="3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4pPr>
            <a:lvl5pPr marL="3047924" lvl="4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5pPr>
            <a:lvl6pPr marL="3657509" lvl="5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6pPr>
            <a:lvl7pPr marL="4267093" lvl="6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7pPr>
            <a:lvl8pPr marL="4876678" lvl="7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8pPr>
            <a:lvl9pPr marL="5486263" lvl="8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554104" y="2661000"/>
            <a:ext cx="35768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3pPr>
            <a:lvl4pPr marL="2438339" lvl="3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4pPr>
            <a:lvl5pPr marL="3047924" lvl="4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5pPr>
            <a:lvl6pPr marL="3657509" lvl="5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6pPr>
            <a:lvl7pPr marL="4267093" lvl="6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7pPr>
            <a:lvl8pPr marL="4876678" lvl="7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8pPr>
            <a:lvl9pPr marL="5486263" lvl="8" indent="-457189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59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7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43870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8164400" y="2661000"/>
            <a:ext cx="3418000" cy="357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SzPts val="1600"/>
              <a:buChar char="▸"/>
              <a:defRPr sz="2133"/>
            </a:lvl1pPr>
            <a:lvl2pPr marL="1219170" lvl="1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2pPr>
            <a:lvl3pPr marL="1828754" lvl="2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3pPr>
            <a:lvl4pPr marL="2438339" lvl="3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4pPr>
            <a:lvl5pPr marL="3047924" lvl="4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5pPr>
            <a:lvl6pPr marL="3657509" lvl="5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6pPr>
            <a:lvl7pPr marL="4267093" lvl="6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7pPr>
            <a:lvl8pPr marL="4876678" lvl="7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8pPr>
            <a:lvl9pPr marL="5486263" lvl="8" indent="-440256" rtl="0">
              <a:spcBef>
                <a:spcPts val="800"/>
              </a:spcBef>
              <a:spcAft>
                <a:spcPts val="0"/>
              </a:spcAft>
              <a:buSzPts val="1600"/>
              <a:buChar char="▹"/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98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8"/>
          <p:cNvSpPr/>
          <p:nvPr/>
        </p:nvSpPr>
        <p:spPr>
          <a:xfrm rot="5400000">
            <a:off x="-133800" y="9659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0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9"/>
          <p:cNvSpPr/>
          <p:nvPr/>
        </p:nvSpPr>
        <p:spPr>
          <a:xfrm rot="5400000">
            <a:off x="-133800" y="5931680"/>
            <a:ext cx="624800" cy="357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609600" y="5875079"/>
            <a:ext cx="109728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29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11582400" y="6233133"/>
            <a:ext cx="624800" cy="6248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0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7521200" cy="3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fld id="{543D5730-5A8B-4621-86A5-6D310D84EA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8978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807467"/>
            <a:ext cx="7521200" cy="14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2661000"/>
            <a:ext cx="7521200" cy="3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532033" y="6182333"/>
            <a:ext cx="609200" cy="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6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7710036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1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7.sv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6829903" y="890669"/>
            <a:ext cx="5121524" cy="5191071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defTabSz="1219170"/>
              <a:endParaRPr sz="24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121900" tIns="60933" rIns="121900" bIns="60933" anchor="ctr" anchorCtr="0">
                  <a:noAutofit/>
                </a:bodyPr>
                <a:lstStyle/>
                <a:p>
                  <a:pPr defTabSz="1219170"/>
                  <a:endParaRPr sz="24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121900" tIns="60933" rIns="121900" bIns="60933" anchor="ctr" anchorCtr="0">
                  <a:noAutofit/>
                </a:bodyPr>
                <a:lstStyle/>
                <a:p>
                  <a:pPr defTabSz="1219170"/>
                  <a:endParaRPr sz="24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121900" tIns="60933" rIns="121900" bIns="60933" anchor="ctr" anchorCtr="0">
                  <a:noAutofit/>
                </a:bodyPr>
                <a:lstStyle/>
                <a:p>
                  <a:pPr defTabSz="1219170"/>
                  <a:endParaRPr sz="24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121900" tIns="60933" rIns="121900" bIns="60933" anchor="ctr" anchorCtr="0">
                  <a:noAutofit/>
                </a:bodyPr>
                <a:lstStyle/>
                <a:p>
                  <a:pPr defTabSz="1219170"/>
                  <a:endParaRPr sz="24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121900" tIns="60933" rIns="121900" bIns="60933" anchor="ctr" anchorCtr="0">
                  <a:noAutofit/>
                </a:bodyPr>
                <a:lstStyle/>
                <a:p>
                  <a:pPr defTabSz="1219170"/>
                  <a:endParaRPr sz="2400"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121900" tIns="60933" rIns="121900" bIns="60933" anchor="ctr" anchorCtr="0">
                <a:noAutofit/>
              </a:bodyPr>
              <a:lstStyle/>
              <a:p>
                <a:pPr defTabSz="1219170"/>
                <a:endParaRPr sz="24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90332" y="2484800"/>
            <a:ext cx="6961568" cy="188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>
                <a:latin typeface="Oswald" pitchFamily="2" charset="0"/>
                <a:cs typeface="Arial" panose="020B0604020202020204" pitchFamily="34" charset="0"/>
              </a:rPr>
              <a:t>LUYỆN TẬP</a:t>
            </a:r>
            <a:br>
              <a:rPr lang="en">
                <a:latin typeface="Oswald" pitchFamily="2" charset="0"/>
                <a:cs typeface="Arial" panose="020B0604020202020204" pitchFamily="34" charset="0"/>
              </a:rPr>
            </a:br>
            <a:r>
              <a:rPr lang="en">
                <a:latin typeface="Oswald" pitchFamily="2" charset="0"/>
                <a:cs typeface="Arial" panose="020B0604020202020204" pitchFamily="34" charset="0"/>
              </a:rPr>
              <a:t>THIẾT KẾ THUẬT TOÁN</a:t>
            </a:r>
            <a:endParaRPr>
              <a:latin typeface="Oswald" pitchFamily="2" charset="0"/>
              <a:cs typeface="Arial" panose="020B0604020202020204" pitchFamily="34" charset="0"/>
            </a:endParaRPr>
          </a:p>
        </p:txBody>
      </p:sp>
      <p:sp>
        <p:nvSpPr>
          <p:cNvPr id="339" name="Google Shape;338;p12">
            <a:extLst>
              <a:ext uri="{FF2B5EF4-FFF2-40B4-BE49-F238E27FC236}">
                <a16:creationId xmlns:a16="http://schemas.microsoft.com/office/drawing/2014/main" id="{FCAD6450-E572-4F7B-9D50-F3E0EEC75C06}"/>
              </a:ext>
            </a:extLst>
          </p:cNvPr>
          <p:cNvSpPr txBox="1">
            <a:spLocks/>
          </p:cNvSpPr>
          <p:nvPr/>
        </p:nvSpPr>
        <p:spPr>
          <a:xfrm>
            <a:off x="1090332" y="688092"/>
            <a:ext cx="3366823" cy="1147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>
              <a:lnSpc>
                <a:spcPct val="150000"/>
              </a:lnSpc>
            </a:pPr>
            <a:r>
              <a:rPr lang="en-US">
                <a:latin typeface="Oswald" pitchFamily="2" charset="0"/>
                <a:cs typeface="Arial" panose="020B0604020202020204" pitchFamily="34" charset="0"/>
              </a:rPr>
              <a:t>Nhóm 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31B8BF-1768-41AD-979A-58C78471A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2851" y="3069397"/>
            <a:ext cx="10548731" cy="2125456"/>
          </a:xfrm>
        </p:spPr>
        <p:txBody>
          <a:bodyPr/>
          <a:lstStyle/>
          <a:p>
            <a:pPr algn="l"/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Cho 1 tập số dương, xác định xem có thể chia tập hợp ra hai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tập hợp có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tổng bằng nhau hay không.</a:t>
            </a:r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Input : 1 mảng có N phần tử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số nguyên dương</a:t>
            </a: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Giá trị mỗi tờ tiền được biểu diễn bằng 1 số nguyên dương trong mảng</a:t>
            </a: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>
              <a:spcBef>
                <a:spcPts val="0"/>
              </a:spcBef>
            </a:pP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Output 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 hoặc False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(Tồn tại tập hợp có tổng bằng nửa tổng giá trị của tập hợp ban đầu)</a:t>
            </a:r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endParaRPr lang="en-US" sz="2000">
              <a:solidFill>
                <a:schemeClr val="tx1"/>
              </a:solidFill>
            </a:endParaRPr>
          </a:p>
          <a:p>
            <a:pPr algn="l"/>
            <a:endParaRPr lang="en-US" sz="200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2C3E942-A587-4796-BE2B-89332CAE86AC}"/>
              </a:ext>
            </a:extLst>
          </p:cNvPr>
          <p:cNvSpPr txBox="1">
            <a:spLocks/>
          </p:cNvSpPr>
          <p:nvPr/>
        </p:nvSpPr>
        <p:spPr>
          <a:xfrm>
            <a:off x="862851" y="1122363"/>
            <a:ext cx="4572000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1: Abstraction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FD1D124-D3FC-48B2-8190-06225B6CE235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565A1576-79B9-4260-BC4B-E266CC41C2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2709"/>
              </p:ext>
            </p:extLst>
          </p:nvPr>
        </p:nvGraphicFramePr>
        <p:xfrm>
          <a:off x="2032000" y="2181593"/>
          <a:ext cx="8127999" cy="3759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28379490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79236515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94042318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56433759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026647589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1291531475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12487641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401099128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33736222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315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003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31B8BF-1768-41AD-979A-58C78471A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3638" y="1663037"/>
            <a:ext cx="9650379" cy="1427923"/>
          </a:xfrm>
        </p:spPr>
        <p:txBody>
          <a:bodyPr/>
          <a:lstStyle/>
          <a:p>
            <a:pPr algn="l"/>
            <a:r>
              <a:rPr lang="en-US"/>
              <a:t>Cho ví dụ mảng [1, 2, 3, 4]</a:t>
            </a:r>
          </a:p>
          <a:p>
            <a:pPr algn="l"/>
            <a:r>
              <a:rPr lang="en-US"/>
              <a:t>sum = 1 + 2 + 3 + 4 = 10</a:t>
            </a:r>
          </a:p>
          <a:p>
            <a:pPr algn="l"/>
            <a:r>
              <a:rPr lang="en-US"/>
              <a:t> *Mục tiêu là tìm được kết hợp các phần tử nào đó có tổng bằng sum/2</a:t>
            </a:r>
          </a:p>
          <a:p>
            <a:pPr algn="l"/>
            <a:endParaRPr lang="en-US"/>
          </a:p>
          <a:p>
            <a:pPr marL="342900" indent="-342900" algn="l">
              <a:buFont typeface="Symbol" panose="05050102010706020507" pitchFamily="18" charset="2"/>
              <a:buChar char="Þ"/>
            </a:pP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2C3E942-A587-4796-BE2B-89332CAE86AC}"/>
              </a:ext>
            </a:extLst>
          </p:cNvPr>
          <p:cNvSpPr txBox="1">
            <a:spLocks/>
          </p:cNvSpPr>
          <p:nvPr/>
        </p:nvSpPr>
        <p:spPr>
          <a:xfrm>
            <a:off x="1033670" y="1122361"/>
            <a:ext cx="6162259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1: Pattern Recognition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FD1D124-D3FC-48B2-8190-06225B6CE235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1C9780-B5BD-41CA-B1F6-7B7E9AC2F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059270"/>
              </p:ext>
            </p:extLst>
          </p:nvPr>
        </p:nvGraphicFramePr>
        <p:xfrm>
          <a:off x="2020955" y="3193773"/>
          <a:ext cx="5335600" cy="2945295"/>
        </p:xfrm>
        <a:graphic>
          <a:graphicData uri="http://schemas.openxmlformats.org/drawingml/2006/table">
            <a:tbl>
              <a:tblPr firstRow="1" firstCol="1">
                <a:effectLst/>
                <a:tableStyleId>{F5AB1C69-6EDB-4FF4-983F-18BD219EF322}</a:tableStyleId>
              </a:tblPr>
              <a:tblGrid>
                <a:gridCol w="1994851">
                  <a:extLst>
                    <a:ext uri="{9D8B030D-6E8A-4147-A177-3AD203B41FA5}">
                      <a16:colId xmlns:a16="http://schemas.microsoft.com/office/drawing/2014/main" val="1380470605"/>
                    </a:ext>
                  </a:extLst>
                </a:gridCol>
                <a:gridCol w="688716">
                  <a:extLst>
                    <a:ext uri="{9D8B030D-6E8A-4147-A177-3AD203B41FA5}">
                      <a16:colId xmlns:a16="http://schemas.microsoft.com/office/drawing/2014/main" val="3832989121"/>
                    </a:ext>
                  </a:extLst>
                </a:gridCol>
                <a:gridCol w="657187">
                  <a:extLst>
                    <a:ext uri="{9D8B030D-6E8A-4147-A177-3AD203B41FA5}">
                      <a16:colId xmlns:a16="http://schemas.microsoft.com/office/drawing/2014/main" val="2176251432"/>
                    </a:ext>
                  </a:extLst>
                </a:gridCol>
                <a:gridCol w="666898">
                  <a:extLst>
                    <a:ext uri="{9D8B030D-6E8A-4147-A177-3AD203B41FA5}">
                      <a16:colId xmlns:a16="http://schemas.microsoft.com/office/drawing/2014/main" val="2923274525"/>
                    </a:ext>
                  </a:extLst>
                </a:gridCol>
                <a:gridCol w="670866">
                  <a:extLst>
                    <a:ext uri="{9D8B030D-6E8A-4147-A177-3AD203B41FA5}">
                      <a16:colId xmlns:a16="http://schemas.microsoft.com/office/drawing/2014/main" val="2113949651"/>
                    </a:ext>
                  </a:extLst>
                </a:gridCol>
                <a:gridCol w="657082">
                  <a:extLst>
                    <a:ext uri="{9D8B030D-6E8A-4147-A177-3AD203B41FA5}">
                      <a16:colId xmlns:a16="http://schemas.microsoft.com/office/drawing/2014/main" val="1837457866"/>
                    </a:ext>
                  </a:extLst>
                </a:gridCol>
              </a:tblGrid>
              <a:tr h="58905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>
                        <a:effectLst/>
                        <a:latin typeface="+mn-lt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1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2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3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4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5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183899"/>
                  </a:ext>
                </a:extLst>
              </a:tr>
              <a:tr h="58905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{1}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672270"/>
                  </a:ext>
                </a:extLst>
              </a:tr>
              <a:tr h="58905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{1, 2}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6779763"/>
                  </a:ext>
                </a:extLst>
              </a:tr>
              <a:tr h="58905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{1, 2, 3}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2932741"/>
                  </a:ext>
                </a:extLst>
              </a:tr>
              <a:tr h="589059">
                <a:tc>
                  <a:txBody>
                    <a:bodyPr/>
                    <a:lstStyle/>
                    <a:p>
                      <a:pPr mar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vi-VN" sz="2400">
                          <a:effectLst/>
                          <a:latin typeface="+mn-lt"/>
                        </a:rPr>
                        <a:t>{1, 2, 3, 4}</a:t>
                      </a:r>
                      <a:endParaRPr lang="en-US" sz="24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cap="none" spc="0">
                          <a:ln w="0"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366577"/>
                  </a:ext>
                </a:extLst>
              </a:tr>
            </a:tbl>
          </a:graphicData>
        </a:graphic>
      </p:graphicFrame>
      <p:sp>
        <p:nvSpPr>
          <p:cNvPr id="36" name="Rectangle 35">
            <a:extLst>
              <a:ext uri="{FF2B5EF4-FFF2-40B4-BE49-F238E27FC236}">
                <a16:creationId xmlns:a16="http://schemas.microsoft.com/office/drawing/2014/main" id="{4F53AC9C-4B12-4C35-82D3-61A7F4F11D2C}"/>
              </a:ext>
            </a:extLst>
          </p:cNvPr>
          <p:cNvSpPr/>
          <p:nvPr/>
        </p:nvSpPr>
        <p:spPr>
          <a:xfrm>
            <a:off x="6717079" y="5568296"/>
            <a:ext cx="614808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CB38CB2-5959-4DA0-AE78-4E9DD4FD2892}"/>
              </a:ext>
            </a:extLst>
          </p:cNvPr>
          <p:cNvSpPr/>
          <p:nvPr/>
        </p:nvSpPr>
        <p:spPr>
          <a:xfrm>
            <a:off x="916905" y="3760305"/>
            <a:ext cx="928066" cy="547411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B9E493-B574-4C00-9261-17FBFBC229C6}"/>
              </a:ext>
            </a:extLst>
          </p:cNvPr>
          <p:cNvSpPr/>
          <p:nvPr/>
        </p:nvSpPr>
        <p:spPr>
          <a:xfrm>
            <a:off x="4035631" y="3806479"/>
            <a:ext cx="639477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433366-8834-45C8-91FF-F4FC598BD536}"/>
              </a:ext>
            </a:extLst>
          </p:cNvPr>
          <p:cNvSpPr/>
          <p:nvPr/>
        </p:nvSpPr>
        <p:spPr>
          <a:xfrm>
            <a:off x="4035630" y="4392714"/>
            <a:ext cx="639477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05E2BF-52B4-4231-AD4E-FE850CD2E36E}"/>
              </a:ext>
            </a:extLst>
          </p:cNvPr>
          <p:cNvSpPr/>
          <p:nvPr/>
        </p:nvSpPr>
        <p:spPr>
          <a:xfrm>
            <a:off x="4719340" y="4392714"/>
            <a:ext cx="639477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3079DC-4AB4-45E4-BE23-AA0A4F5C8007}"/>
              </a:ext>
            </a:extLst>
          </p:cNvPr>
          <p:cNvSpPr/>
          <p:nvPr/>
        </p:nvSpPr>
        <p:spPr>
          <a:xfrm>
            <a:off x="5382527" y="4392632"/>
            <a:ext cx="595535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2877A1-4E92-4B92-8A86-A733CFE39CCC}"/>
              </a:ext>
            </a:extLst>
          </p:cNvPr>
          <p:cNvSpPr/>
          <p:nvPr/>
        </p:nvSpPr>
        <p:spPr>
          <a:xfrm>
            <a:off x="4035630" y="4978949"/>
            <a:ext cx="639477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DB1F415-63E7-4B09-A588-3EE05CD508AD}"/>
              </a:ext>
            </a:extLst>
          </p:cNvPr>
          <p:cNvSpPr/>
          <p:nvPr/>
        </p:nvSpPr>
        <p:spPr>
          <a:xfrm>
            <a:off x="4719340" y="4978948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7AA911E-200C-4D1E-AEDC-900E24648A5A}"/>
              </a:ext>
            </a:extLst>
          </p:cNvPr>
          <p:cNvSpPr/>
          <p:nvPr/>
        </p:nvSpPr>
        <p:spPr>
          <a:xfrm>
            <a:off x="5382527" y="4978947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BDC36AD-C902-4E5D-A57B-30E3A83CFFB4}"/>
              </a:ext>
            </a:extLst>
          </p:cNvPr>
          <p:cNvSpPr/>
          <p:nvPr/>
        </p:nvSpPr>
        <p:spPr>
          <a:xfrm>
            <a:off x="6045080" y="4978947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6F326A9-030C-4E45-B17C-DC7B6DC77A7D}"/>
              </a:ext>
            </a:extLst>
          </p:cNvPr>
          <p:cNvSpPr/>
          <p:nvPr/>
        </p:nvSpPr>
        <p:spPr>
          <a:xfrm>
            <a:off x="6707633" y="4978947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567E85-FFEC-4A80-AAC3-1BE3FB9F6161}"/>
              </a:ext>
            </a:extLst>
          </p:cNvPr>
          <p:cNvSpPr/>
          <p:nvPr/>
        </p:nvSpPr>
        <p:spPr>
          <a:xfrm>
            <a:off x="4035630" y="5565183"/>
            <a:ext cx="639477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85B1BE-B27D-4052-99D1-BD4CC2003BE5}"/>
              </a:ext>
            </a:extLst>
          </p:cNvPr>
          <p:cNvSpPr/>
          <p:nvPr/>
        </p:nvSpPr>
        <p:spPr>
          <a:xfrm>
            <a:off x="4719340" y="5565182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33FB5F-ACD9-4540-A889-A94812B26A9D}"/>
              </a:ext>
            </a:extLst>
          </p:cNvPr>
          <p:cNvSpPr/>
          <p:nvPr/>
        </p:nvSpPr>
        <p:spPr>
          <a:xfrm>
            <a:off x="5382527" y="5565181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B492057-63AC-4500-B947-13643CF54D24}"/>
              </a:ext>
            </a:extLst>
          </p:cNvPr>
          <p:cNvSpPr/>
          <p:nvPr/>
        </p:nvSpPr>
        <p:spPr>
          <a:xfrm>
            <a:off x="6045080" y="5565181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667F52F-3730-4A9F-A2E7-9F479A55AE69}"/>
              </a:ext>
            </a:extLst>
          </p:cNvPr>
          <p:cNvSpPr/>
          <p:nvPr/>
        </p:nvSpPr>
        <p:spPr>
          <a:xfrm>
            <a:off x="6707633" y="5565181"/>
            <a:ext cx="639476" cy="547411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F 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8D4E397A-0A3D-4340-9C8C-6E225DFE3CE5}"/>
              </a:ext>
            </a:extLst>
          </p:cNvPr>
          <p:cNvSpPr txBox="1">
            <a:spLocks/>
          </p:cNvSpPr>
          <p:nvPr/>
        </p:nvSpPr>
        <p:spPr>
          <a:xfrm>
            <a:off x="7837896" y="3429000"/>
            <a:ext cx="3556935" cy="1549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Xét tập con {1}: </a:t>
            </a:r>
          </a:p>
          <a:p>
            <a:pPr algn="l"/>
            <a:r>
              <a:rPr lang="en-US"/>
              <a:t>Tập tổng các phần tử có thể có ở trong tập con này là 1</a:t>
            </a:r>
          </a:p>
          <a:p>
            <a:pPr marL="342900" indent="-342900" algn="l">
              <a:buFont typeface="Symbol" panose="05050102010706020507" pitchFamily="18" charset="2"/>
              <a:buChar char="Þ"/>
            </a:pPr>
            <a:endParaRPr lang="en-US"/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1B37E052-1691-4F1C-AD57-DD1DB2CBCDA0}"/>
              </a:ext>
            </a:extLst>
          </p:cNvPr>
          <p:cNvSpPr txBox="1">
            <a:spLocks/>
          </p:cNvSpPr>
          <p:nvPr/>
        </p:nvSpPr>
        <p:spPr>
          <a:xfrm>
            <a:off x="7837896" y="3424734"/>
            <a:ext cx="3753882" cy="176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Xét tập con {1, 2}: </a:t>
            </a:r>
          </a:p>
          <a:p>
            <a:pPr algn="l"/>
            <a:r>
              <a:rPr lang="en-US"/>
              <a:t>Tập tổng có thể có ở trong tập con này là 1, 2, 3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6E5012C3-AF35-4D89-8139-E2ED86D3DA80}"/>
              </a:ext>
            </a:extLst>
          </p:cNvPr>
          <p:cNvSpPr txBox="1">
            <a:spLocks/>
          </p:cNvSpPr>
          <p:nvPr/>
        </p:nvSpPr>
        <p:spPr>
          <a:xfrm>
            <a:off x="7837896" y="3424734"/>
            <a:ext cx="3753882" cy="176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Xét tập con {1, 2, 3}: </a:t>
            </a:r>
          </a:p>
          <a:p>
            <a:pPr algn="l"/>
            <a:r>
              <a:rPr lang="en-US"/>
              <a:t>Tập tổng có thể có ở trong tập con là 1, 2, 3, 4, 5, 6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B9035511-EEDE-4195-9CE5-FCAD37DDCD5B}"/>
              </a:ext>
            </a:extLst>
          </p:cNvPr>
          <p:cNvSpPr txBox="1">
            <a:spLocks/>
          </p:cNvSpPr>
          <p:nvPr/>
        </p:nvSpPr>
        <p:spPr>
          <a:xfrm>
            <a:off x="7837896" y="3424734"/>
            <a:ext cx="3753882" cy="176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Xét tập con {1, 2, 3, 4}:</a:t>
            </a:r>
          </a:p>
          <a:p>
            <a:pPr algn="l"/>
            <a:r>
              <a:rPr lang="en-US"/>
              <a:t>Để ý thấy tập tổng của các tập con trước có mặt ở tập tổng của các tập con sau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E73A712-F6BF-4B8C-AA49-52C853FAE877}"/>
              </a:ext>
            </a:extLst>
          </p:cNvPr>
          <p:cNvSpPr/>
          <p:nvPr/>
        </p:nvSpPr>
        <p:spPr>
          <a:xfrm>
            <a:off x="7532539" y="5524472"/>
            <a:ext cx="1212200" cy="781879"/>
          </a:xfrm>
          <a:prstGeom prst="leftArrow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Kết quả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43E8D4E4-693D-4806-97BB-BB374A71E5E8}"/>
              </a:ext>
            </a:extLst>
          </p:cNvPr>
          <p:cNvSpPr txBox="1">
            <a:spLocks/>
          </p:cNvSpPr>
          <p:nvPr/>
        </p:nvSpPr>
        <p:spPr>
          <a:xfrm>
            <a:off x="7837896" y="3424734"/>
            <a:ext cx="3753882" cy="1496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Dấu  hiệu của bài toán quy hoạch động</a:t>
            </a:r>
          </a:p>
          <a:p>
            <a:pPr algn="l"/>
            <a:r>
              <a:rPr lang="en-US">
                <a:sym typeface="Wingdings" panose="05000000000000000000" pitchFamily="2" charset="2"/>
              </a:rPr>
              <a:t> Bài toán quy hoạch động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6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-0.00221 0.09237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4606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0.09236 L -0.00221 0.17801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0.17801 L -0.00221 0.26389 " pathEditMode="relative" rAng="0" ptsTypes="AA">
                                      <p:cBhvr>
                                        <p:cTn id="1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9CB07"/>
                                      </p:to>
                                    </p:animClr>
                                    <p:set>
                                      <p:cBhvr>
                                        <p:cTn id="15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8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36" grpId="0" animBg="1"/>
      <p:bldP spid="7" grpId="0" animBg="1"/>
      <p:bldP spid="7" grpId="1" animBg="1"/>
      <p:bldP spid="7" grpId="2" animBg="1"/>
      <p:bldP spid="7" grpId="3" animBg="1"/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7" grpId="0" animBg="1"/>
      <p:bldP spid="27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28" grpId="0"/>
      <p:bldP spid="28" grpId="1"/>
      <p:bldP spid="37" grpId="0"/>
      <p:bldP spid="37" grpId="1"/>
      <p:bldP spid="38" grpId="0"/>
      <p:bldP spid="38" grpId="1"/>
      <p:bldP spid="39" grpId="0"/>
      <p:bldP spid="39" grpId="1"/>
      <p:bldP spid="8" grpId="0" animBg="1"/>
      <p:bldP spid="4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31B8BF-1768-41AD-979A-58C78471A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9238" y="1669772"/>
            <a:ext cx="10252431" cy="4916558"/>
          </a:xfrm>
        </p:spPr>
        <p:txBody>
          <a:bodyPr/>
          <a:lstStyle/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input mảng 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US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Tổng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mảng % 2 != 0: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Then return False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Tổngnửamảng = Tổng mảng /2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  <a:tabLst>
                <a:tab pos="1435100" algn="l"/>
              </a:tabLs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Matrix = [[False for x range ( Tổngnửamảng +1 ) for y in range (len(mảng)) ] 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  <a:tabLst>
                <a:tab pos="1435100" algn="l"/>
              </a:tabLs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 i in range(0, n)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  <a:tabLst>
                <a:tab pos="1435100" algn="l"/>
              </a:tabLs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Matrix[i][0] = True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  <a:tabLst>
                <a:tab pos="1435100" algn="l"/>
              </a:tabLs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 j range (1, Tổngnửamảng +1):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algn="l">
              <a:spcBef>
                <a:spcPts val="0"/>
              </a:spcBef>
              <a:spcAft>
                <a:spcPts val="0"/>
              </a:spcAft>
              <a:tabLst>
                <a:tab pos="1435100" algn="l"/>
              </a:tabLst>
            </a:pP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Matrix[0][j] = Mảng[0] == j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for 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i </a:t>
            </a: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in range (1, n):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  for j in range (1, s+1):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    if 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M</a:t>
            </a: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atrix [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i </a:t>
            </a: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- 1] [j]: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      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T</a:t>
            </a: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hen Matrix [i][j] = Matrix [i - 1] [j]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    Elif j &gt;= Mảng [i]:  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      The</a:t>
            </a:r>
            <a:r>
              <a:rPr lang="vi-VN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n </a:t>
            </a:r>
            <a:r>
              <a:rPr lang="en-GB" sz="1800">
                <a:effectLst/>
                <a:latin typeface="Consolas" panose="020B0609020204030204" pitchFamily="49" charset="0"/>
                <a:ea typeface="Calibri" panose="020F0502020204030204" pitchFamily="34" charset="0"/>
                <a:cs typeface="AppleSystemUIFont"/>
              </a:rPr>
              <a:t>Matrix [i][j] = Matrix [i - 1] [j – Mảng[i]]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GB" sz="180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return Matrix[i-1][s]</a:t>
            </a:r>
            <a:endParaRPr lang="en-US" sz="180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2C3E942-A587-4796-BE2B-89332CAE86AC}"/>
              </a:ext>
            </a:extLst>
          </p:cNvPr>
          <p:cNvSpPr txBox="1">
            <a:spLocks/>
          </p:cNvSpPr>
          <p:nvPr/>
        </p:nvSpPr>
        <p:spPr>
          <a:xfrm>
            <a:off x="1073426" y="1122361"/>
            <a:ext cx="3750365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1: Algorithm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FD1D124-D3FC-48B2-8190-06225B6CE235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11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1" y="1122361"/>
            <a:ext cx="1934816" cy="547411"/>
          </a:xfrm>
        </p:spPr>
        <p:txBody>
          <a:bodyPr/>
          <a:lstStyle/>
          <a:p>
            <a:r>
              <a:rPr lang="en-US" sz="4000"/>
              <a:t>Bài 2: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39499"/>
            <a:ext cx="9144000" cy="3766171"/>
          </a:xfrm>
        </p:spPr>
        <p:txBody>
          <a:bodyPr/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 là 1 sinh viên ĐH. Có ngày Q ph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trư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ờ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ng, có ngày không. Nh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ữ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ngày Q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trư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ờ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ề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 ph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đi b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ằ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xe bus. Xe bus có 3 lo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ạ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vé như sau: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Vé xe đi 1 ngày t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2k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Vé xe đi 7 ngày t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7k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Vé xe đi 30 ngày t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25k</a:t>
            </a:r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Vì mu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ố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ti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ki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ti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ể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đi chơi vs crush, Q đã t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ự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l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ậ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1 m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ng days g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ồ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n ngày đư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s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ắ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x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theo th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ứ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ự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trong đó m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ỗ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 ngày days[i] là ngày Q ph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trư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ờ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ng. Hãy giúp b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ạ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Q tính đư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ợ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s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ố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ít nh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ấ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c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ầ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cho vi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đi xe bus đ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ể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Q ti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ki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ti</a:t>
            </a:r>
            <a:r>
              <a:rPr lang="vi-VN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0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đi chơi vs crush nhé!</a:t>
            </a:r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Bus4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8C5E685E-1286-435B-B753-826C30D3E68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 bwMode="auto">
          <a:xfrm>
            <a:off x="9038582" y="5506107"/>
            <a:ext cx="4032135" cy="1316010"/>
            <a:chOff x="5541" y="2991"/>
            <a:chExt cx="1630" cy="532"/>
          </a:xfrm>
          <a:solidFill>
            <a:schemeClr val="accent1"/>
          </a:solidFill>
        </p:grpSpPr>
        <p:sp>
          <p:nvSpPr>
            <p:cNvPr id="6" name="Oval 242">
              <a:extLst>
                <a:ext uri="{FF2B5EF4-FFF2-40B4-BE49-F238E27FC236}">
                  <a16:creationId xmlns:a16="http://schemas.microsoft.com/office/drawing/2014/main" id="{03189CE9-36BD-40DE-9858-B46C74062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5" y="3363"/>
              <a:ext cx="158" cy="158"/>
            </a:xfrm>
            <a:prstGeom prst="ellipse">
              <a:avLst/>
            </a:prstGeom>
            <a:grpFill/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Oval 243">
              <a:extLst>
                <a:ext uri="{FF2B5EF4-FFF2-40B4-BE49-F238E27FC236}">
                  <a16:creationId xmlns:a16="http://schemas.microsoft.com/office/drawing/2014/main" id="{BDAE2BDC-DD6E-4D9D-AEE0-B1B1FCA69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1" y="3400"/>
              <a:ext cx="85" cy="85"/>
            </a:xfrm>
            <a:prstGeom prst="ellipse">
              <a:avLst/>
            </a:prstGeom>
            <a:grpFill/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 244">
              <a:extLst>
                <a:ext uri="{FF2B5EF4-FFF2-40B4-BE49-F238E27FC236}">
                  <a16:creationId xmlns:a16="http://schemas.microsoft.com/office/drawing/2014/main" id="{E896D4E3-1E80-4767-814C-B333D6B42E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41" y="2991"/>
              <a:ext cx="1630" cy="479"/>
            </a:xfrm>
            <a:custGeom>
              <a:avLst/>
              <a:gdLst>
                <a:gd name="T0" fmla="*/ 517 w 4727"/>
                <a:gd name="T1" fmla="*/ 244 h 1389"/>
                <a:gd name="T2" fmla="*/ 584 w 4727"/>
                <a:gd name="T3" fmla="*/ 1155 h 1389"/>
                <a:gd name="T4" fmla="*/ 350 w 4727"/>
                <a:gd name="T5" fmla="*/ 1222 h 1389"/>
                <a:gd name="T6" fmla="*/ 283 w 4727"/>
                <a:gd name="T7" fmla="*/ 311 h 1389"/>
                <a:gd name="T8" fmla="*/ 3801 w 4727"/>
                <a:gd name="T9" fmla="*/ 241 h 1389"/>
                <a:gd name="T10" fmla="*/ 4558 w 4727"/>
                <a:gd name="T11" fmla="*/ 382 h 1389"/>
                <a:gd name="T12" fmla="*/ 4491 w 4727"/>
                <a:gd name="T13" fmla="*/ 650 h 1389"/>
                <a:gd name="T14" fmla="*/ 3733 w 4727"/>
                <a:gd name="T15" fmla="*/ 583 h 1389"/>
                <a:gd name="T16" fmla="*/ 3801 w 4727"/>
                <a:gd name="T17" fmla="*/ 241 h 1389"/>
                <a:gd name="T18" fmla="*/ 3513 w 4727"/>
                <a:gd name="T19" fmla="*/ 241 h 1389"/>
                <a:gd name="T20" fmla="*/ 3580 w 4727"/>
                <a:gd name="T21" fmla="*/ 583 h 1389"/>
                <a:gd name="T22" fmla="*/ 2823 w 4727"/>
                <a:gd name="T23" fmla="*/ 650 h 1389"/>
                <a:gd name="T24" fmla="*/ 2756 w 4727"/>
                <a:gd name="T25" fmla="*/ 308 h 1389"/>
                <a:gd name="T26" fmla="*/ 1839 w 4727"/>
                <a:gd name="T27" fmla="*/ 241 h 1389"/>
                <a:gd name="T28" fmla="*/ 2597 w 4727"/>
                <a:gd name="T29" fmla="*/ 308 h 1389"/>
                <a:gd name="T30" fmla="*/ 2530 w 4727"/>
                <a:gd name="T31" fmla="*/ 650 h 1389"/>
                <a:gd name="T32" fmla="*/ 1772 w 4727"/>
                <a:gd name="T33" fmla="*/ 583 h 1389"/>
                <a:gd name="T34" fmla="*/ 1839 w 4727"/>
                <a:gd name="T35" fmla="*/ 241 h 1389"/>
                <a:gd name="T36" fmla="*/ 1543 w 4727"/>
                <a:gd name="T37" fmla="*/ 241 h 1389"/>
                <a:gd name="T38" fmla="*/ 1610 w 4727"/>
                <a:gd name="T39" fmla="*/ 583 h 1389"/>
                <a:gd name="T40" fmla="*/ 853 w 4727"/>
                <a:gd name="T41" fmla="*/ 650 h 1389"/>
                <a:gd name="T42" fmla="*/ 786 w 4727"/>
                <a:gd name="T43" fmla="*/ 308 h 1389"/>
                <a:gd name="T44" fmla="*/ 4479 w 4727"/>
                <a:gd name="T45" fmla="*/ 3 h 1389"/>
                <a:gd name="T46" fmla="*/ 2991 w 4727"/>
                <a:gd name="T47" fmla="*/ 6 h 1389"/>
                <a:gd name="T48" fmla="*/ 1832 w 4727"/>
                <a:gd name="T49" fmla="*/ 8 h 1389"/>
                <a:gd name="T50" fmla="*/ 159 w 4727"/>
                <a:gd name="T51" fmla="*/ 5 h 1389"/>
                <a:gd name="T52" fmla="*/ 62 w 4727"/>
                <a:gd name="T53" fmla="*/ 695 h 1389"/>
                <a:gd name="T54" fmla="*/ 0 w 4727"/>
                <a:gd name="T55" fmla="*/ 1051 h 1389"/>
                <a:gd name="T56" fmla="*/ 94 w 4727"/>
                <a:gd name="T57" fmla="*/ 1384 h 1389"/>
                <a:gd name="T58" fmla="*/ 783 w 4727"/>
                <a:gd name="T59" fmla="*/ 1384 h 1389"/>
                <a:gd name="T60" fmla="*/ 1062 w 4727"/>
                <a:gd name="T61" fmla="*/ 1015 h 1389"/>
                <a:gd name="T62" fmla="*/ 1333 w 4727"/>
                <a:gd name="T63" fmla="*/ 1384 h 1389"/>
                <a:gd name="T64" fmla="*/ 3154 w 4727"/>
                <a:gd name="T65" fmla="*/ 1386 h 1389"/>
                <a:gd name="T66" fmla="*/ 3438 w 4727"/>
                <a:gd name="T67" fmla="*/ 1018 h 1389"/>
                <a:gd name="T68" fmla="*/ 3721 w 4727"/>
                <a:gd name="T69" fmla="*/ 1389 h 1389"/>
                <a:gd name="T70" fmla="*/ 4725 w 4727"/>
                <a:gd name="T71" fmla="*/ 219 h 1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27" h="1389">
                  <a:moveTo>
                    <a:pt x="350" y="244"/>
                  </a:moveTo>
                  <a:lnTo>
                    <a:pt x="517" y="244"/>
                  </a:lnTo>
                  <a:cubicBezTo>
                    <a:pt x="554" y="244"/>
                    <a:pt x="584" y="273"/>
                    <a:pt x="584" y="311"/>
                  </a:cubicBezTo>
                  <a:lnTo>
                    <a:pt x="584" y="1155"/>
                  </a:lnTo>
                  <a:cubicBezTo>
                    <a:pt x="584" y="1192"/>
                    <a:pt x="554" y="1222"/>
                    <a:pt x="517" y="1222"/>
                  </a:cubicBezTo>
                  <a:lnTo>
                    <a:pt x="350" y="1222"/>
                  </a:lnTo>
                  <a:cubicBezTo>
                    <a:pt x="313" y="1222"/>
                    <a:pt x="283" y="1192"/>
                    <a:pt x="283" y="1155"/>
                  </a:cubicBezTo>
                  <a:lnTo>
                    <a:pt x="283" y="311"/>
                  </a:lnTo>
                  <a:cubicBezTo>
                    <a:pt x="283" y="273"/>
                    <a:pt x="313" y="244"/>
                    <a:pt x="350" y="244"/>
                  </a:cubicBezTo>
                  <a:close/>
                  <a:moveTo>
                    <a:pt x="3801" y="241"/>
                  </a:moveTo>
                  <a:lnTo>
                    <a:pt x="4364" y="241"/>
                  </a:lnTo>
                  <a:cubicBezTo>
                    <a:pt x="4478" y="241"/>
                    <a:pt x="4558" y="311"/>
                    <a:pt x="4558" y="382"/>
                  </a:cubicBezTo>
                  <a:lnTo>
                    <a:pt x="4558" y="583"/>
                  </a:lnTo>
                  <a:cubicBezTo>
                    <a:pt x="4558" y="620"/>
                    <a:pt x="4528" y="650"/>
                    <a:pt x="4491" y="650"/>
                  </a:cubicBezTo>
                  <a:lnTo>
                    <a:pt x="3801" y="650"/>
                  </a:lnTo>
                  <a:cubicBezTo>
                    <a:pt x="3763" y="650"/>
                    <a:pt x="3733" y="620"/>
                    <a:pt x="3733" y="583"/>
                  </a:cubicBezTo>
                  <a:lnTo>
                    <a:pt x="3733" y="308"/>
                  </a:lnTo>
                  <a:cubicBezTo>
                    <a:pt x="3733" y="271"/>
                    <a:pt x="3763" y="241"/>
                    <a:pt x="3801" y="241"/>
                  </a:cubicBezTo>
                  <a:close/>
                  <a:moveTo>
                    <a:pt x="2823" y="241"/>
                  </a:moveTo>
                  <a:lnTo>
                    <a:pt x="3513" y="241"/>
                  </a:lnTo>
                  <a:cubicBezTo>
                    <a:pt x="3550" y="241"/>
                    <a:pt x="3580" y="271"/>
                    <a:pt x="3580" y="308"/>
                  </a:cubicBezTo>
                  <a:lnTo>
                    <a:pt x="3580" y="583"/>
                  </a:lnTo>
                  <a:cubicBezTo>
                    <a:pt x="3580" y="620"/>
                    <a:pt x="3550" y="650"/>
                    <a:pt x="3513" y="650"/>
                  </a:cubicBezTo>
                  <a:lnTo>
                    <a:pt x="2823" y="650"/>
                  </a:lnTo>
                  <a:cubicBezTo>
                    <a:pt x="2786" y="650"/>
                    <a:pt x="2756" y="620"/>
                    <a:pt x="2756" y="583"/>
                  </a:cubicBezTo>
                  <a:lnTo>
                    <a:pt x="2756" y="308"/>
                  </a:lnTo>
                  <a:cubicBezTo>
                    <a:pt x="2756" y="271"/>
                    <a:pt x="2786" y="241"/>
                    <a:pt x="2823" y="241"/>
                  </a:cubicBezTo>
                  <a:close/>
                  <a:moveTo>
                    <a:pt x="1839" y="241"/>
                  </a:moveTo>
                  <a:lnTo>
                    <a:pt x="2530" y="241"/>
                  </a:lnTo>
                  <a:cubicBezTo>
                    <a:pt x="2567" y="241"/>
                    <a:pt x="2597" y="271"/>
                    <a:pt x="2597" y="308"/>
                  </a:cubicBezTo>
                  <a:lnTo>
                    <a:pt x="2597" y="583"/>
                  </a:lnTo>
                  <a:cubicBezTo>
                    <a:pt x="2597" y="620"/>
                    <a:pt x="2567" y="650"/>
                    <a:pt x="2530" y="650"/>
                  </a:cubicBezTo>
                  <a:lnTo>
                    <a:pt x="1839" y="650"/>
                  </a:lnTo>
                  <a:cubicBezTo>
                    <a:pt x="1802" y="650"/>
                    <a:pt x="1772" y="620"/>
                    <a:pt x="1772" y="583"/>
                  </a:cubicBezTo>
                  <a:lnTo>
                    <a:pt x="1772" y="308"/>
                  </a:lnTo>
                  <a:cubicBezTo>
                    <a:pt x="1772" y="271"/>
                    <a:pt x="1802" y="241"/>
                    <a:pt x="1839" y="241"/>
                  </a:cubicBezTo>
                  <a:close/>
                  <a:moveTo>
                    <a:pt x="853" y="241"/>
                  </a:moveTo>
                  <a:lnTo>
                    <a:pt x="1543" y="241"/>
                  </a:lnTo>
                  <a:cubicBezTo>
                    <a:pt x="1580" y="241"/>
                    <a:pt x="1610" y="271"/>
                    <a:pt x="1610" y="308"/>
                  </a:cubicBezTo>
                  <a:lnTo>
                    <a:pt x="1610" y="583"/>
                  </a:lnTo>
                  <a:cubicBezTo>
                    <a:pt x="1610" y="620"/>
                    <a:pt x="1580" y="650"/>
                    <a:pt x="1543" y="650"/>
                  </a:cubicBezTo>
                  <a:lnTo>
                    <a:pt x="853" y="650"/>
                  </a:lnTo>
                  <a:cubicBezTo>
                    <a:pt x="816" y="650"/>
                    <a:pt x="786" y="620"/>
                    <a:pt x="786" y="583"/>
                  </a:cubicBezTo>
                  <a:lnTo>
                    <a:pt x="786" y="308"/>
                  </a:lnTo>
                  <a:cubicBezTo>
                    <a:pt x="786" y="271"/>
                    <a:pt x="816" y="241"/>
                    <a:pt x="853" y="241"/>
                  </a:cubicBezTo>
                  <a:close/>
                  <a:moveTo>
                    <a:pt x="4479" y="3"/>
                  </a:moveTo>
                  <a:lnTo>
                    <a:pt x="3570" y="4"/>
                  </a:lnTo>
                  <a:lnTo>
                    <a:pt x="2991" y="6"/>
                  </a:lnTo>
                  <a:lnTo>
                    <a:pt x="2411" y="7"/>
                  </a:lnTo>
                  <a:lnTo>
                    <a:pt x="1832" y="8"/>
                  </a:lnTo>
                  <a:lnTo>
                    <a:pt x="1253" y="9"/>
                  </a:lnTo>
                  <a:lnTo>
                    <a:pt x="159" y="5"/>
                  </a:lnTo>
                  <a:cubicBezTo>
                    <a:pt x="122" y="8"/>
                    <a:pt x="92" y="32"/>
                    <a:pt x="90" y="67"/>
                  </a:cubicBezTo>
                  <a:lnTo>
                    <a:pt x="62" y="695"/>
                  </a:lnTo>
                  <a:lnTo>
                    <a:pt x="0" y="743"/>
                  </a:lnTo>
                  <a:lnTo>
                    <a:pt x="0" y="1051"/>
                  </a:lnTo>
                  <a:lnTo>
                    <a:pt x="1" y="1287"/>
                  </a:lnTo>
                  <a:cubicBezTo>
                    <a:pt x="0" y="1349"/>
                    <a:pt x="47" y="1383"/>
                    <a:pt x="94" y="1384"/>
                  </a:cubicBezTo>
                  <a:lnTo>
                    <a:pt x="570" y="1384"/>
                  </a:lnTo>
                  <a:lnTo>
                    <a:pt x="783" y="1384"/>
                  </a:lnTo>
                  <a:cubicBezTo>
                    <a:pt x="772" y="1356"/>
                    <a:pt x="766" y="1342"/>
                    <a:pt x="766" y="1309"/>
                  </a:cubicBezTo>
                  <a:cubicBezTo>
                    <a:pt x="763" y="1147"/>
                    <a:pt x="894" y="1015"/>
                    <a:pt x="1062" y="1015"/>
                  </a:cubicBezTo>
                  <a:cubicBezTo>
                    <a:pt x="1236" y="1015"/>
                    <a:pt x="1351" y="1161"/>
                    <a:pt x="1350" y="1309"/>
                  </a:cubicBezTo>
                  <a:cubicBezTo>
                    <a:pt x="1350" y="1342"/>
                    <a:pt x="1343" y="1356"/>
                    <a:pt x="1333" y="1384"/>
                  </a:cubicBezTo>
                  <a:lnTo>
                    <a:pt x="2352" y="1384"/>
                  </a:lnTo>
                  <a:lnTo>
                    <a:pt x="3154" y="1386"/>
                  </a:lnTo>
                  <a:cubicBezTo>
                    <a:pt x="3143" y="1358"/>
                    <a:pt x="3137" y="1344"/>
                    <a:pt x="3137" y="1311"/>
                  </a:cubicBezTo>
                  <a:cubicBezTo>
                    <a:pt x="3135" y="1148"/>
                    <a:pt x="3266" y="1016"/>
                    <a:pt x="3438" y="1018"/>
                  </a:cubicBezTo>
                  <a:cubicBezTo>
                    <a:pt x="3612" y="1018"/>
                    <a:pt x="3723" y="1160"/>
                    <a:pt x="3723" y="1309"/>
                  </a:cubicBezTo>
                  <a:cubicBezTo>
                    <a:pt x="3724" y="1352"/>
                    <a:pt x="3721" y="1368"/>
                    <a:pt x="3721" y="1389"/>
                  </a:cubicBezTo>
                  <a:lnTo>
                    <a:pt x="4720" y="1190"/>
                  </a:lnTo>
                  <a:lnTo>
                    <a:pt x="4725" y="219"/>
                  </a:lnTo>
                  <a:cubicBezTo>
                    <a:pt x="4727" y="109"/>
                    <a:pt x="4589" y="0"/>
                    <a:pt x="4479" y="3"/>
                  </a:cubicBezTo>
                  <a:close/>
                </a:path>
              </a:pathLst>
            </a:custGeom>
            <a:grpFill/>
            <a:ln w="7938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Oval 245">
              <a:extLst>
                <a:ext uri="{FF2B5EF4-FFF2-40B4-BE49-F238E27FC236}">
                  <a16:creationId xmlns:a16="http://schemas.microsoft.com/office/drawing/2014/main" id="{46A2E106-8B26-4C1C-B680-BBA85119E2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7" y="3365"/>
              <a:ext cx="158" cy="158"/>
            </a:xfrm>
            <a:prstGeom prst="ellipse">
              <a:avLst/>
            </a:prstGeom>
            <a:grpFill/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246">
              <a:extLst>
                <a:ext uri="{FF2B5EF4-FFF2-40B4-BE49-F238E27FC236}">
                  <a16:creationId xmlns:a16="http://schemas.microsoft.com/office/drawing/2014/main" id="{21D41689-EFA7-415F-AB6D-5986E31BF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3" y="3401"/>
              <a:ext cx="86" cy="85"/>
            </a:xfrm>
            <a:prstGeom prst="ellipse">
              <a:avLst/>
            </a:prstGeom>
            <a:grpFill/>
            <a:ln w="11113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1" name="Business_People2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8214825E-E7F0-4321-AE2B-C114ADDEDCC7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 bwMode="auto">
          <a:xfrm>
            <a:off x="3243346" y="5701719"/>
            <a:ext cx="1829526" cy="1136542"/>
            <a:chOff x="1575" y="1315"/>
            <a:chExt cx="4533" cy="2816"/>
          </a:xfrm>
          <a:solidFill>
            <a:schemeClr val="accent1"/>
          </a:solidFill>
        </p:grpSpPr>
        <p:sp>
          <p:nvSpPr>
            <p:cNvPr id="12" name="Freeform 168">
              <a:extLst>
                <a:ext uri="{FF2B5EF4-FFF2-40B4-BE49-F238E27FC236}">
                  <a16:creationId xmlns:a16="http://schemas.microsoft.com/office/drawing/2014/main" id="{908FD5D5-2029-4D3D-B82E-DAB6D5625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8" y="1315"/>
              <a:ext cx="240" cy="422"/>
            </a:xfrm>
            <a:custGeom>
              <a:avLst/>
              <a:gdLst>
                <a:gd name="T0" fmla="*/ 533 w 1233"/>
                <a:gd name="T1" fmla="*/ 27 h 2164"/>
                <a:gd name="T2" fmla="*/ 1025 w 1233"/>
                <a:gd name="T3" fmla="*/ 110 h 2164"/>
                <a:gd name="T4" fmla="*/ 1207 w 1233"/>
                <a:gd name="T5" fmla="*/ 398 h 2164"/>
                <a:gd name="T6" fmla="*/ 1138 w 1233"/>
                <a:gd name="T7" fmla="*/ 1025 h 2164"/>
                <a:gd name="T8" fmla="*/ 943 w 1233"/>
                <a:gd name="T9" fmla="*/ 1783 h 2164"/>
                <a:gd name="T10" fmla="*/ 717 w 1233"/>
                <a:gd name="T11" fmla="*/ 2032 h 2164"/>
                <a:gd name="T12" fmla="*/ 559 w 1233"/>
                <a:gd name="T13" fmla="*/ 2164 h 2164"/>
                <a:gd name="T14" fmla="*/ 146 w 1233"/>
                <a:gd name="T15" fmla="*/ 1812 h 2164"/>
                <a:gd name="T16" fmla="*/ 85 w 1233"/>
                <a:gd name="T17" fmla="*/ 1663 h 2164"/>
                <a:gd name="T18" fmla="*/ 78 w 1233"/>
                <a:gd name="T19" fmla="*/ 1586 h 2164"/>
                <a:gd name="T20" fmla="*/ 0 w 1233"/>
                <a:gd name="T21" fmla="*/ 737 h 2164"/>
                <a:gd name="T22" fmla="*/ 114 w 1233"/>
                <a:gd name="T23" fmla="*/ 279 h 2164"/>
                <a:gd name="T24" fmla="*/ 533 w 1233"/>
                <a:gd name="T25" fmla="*/ 27 h 2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33" h="2164">
                  <a:moveTo>
                    <a:pt x="533" y="27"/>
                  </a:moveTo>
                  <a:cubicBezTo>
                    <a:pt x="699" y="0"/>
                    <a:pt x="880" y="17"/>
                    <a:pt x="1025" y="110"/>
                  </a:cubicBezTo>
                  <a:cubicBezTo>
                    <a:pt x="1124" y="173"/>
                    <a:pt x="1193" y="281"/>
                    <a:pt x="1207" y="398"/>
                  </a:cubicBezTo>
                  <a:cubicBezTo>
                    <a:pt x="1233" y="609"/>
                    <a:pt x="1191" y="821"/>
                    <a:pt x="1138" y="1025"/>
                  </a:cubicBezTo>
                  <a:cubicBezTo>
                    <a:pt x="1071" y="1277"/>
                    <a:pt x="984" y="1524"/>
                    <a:pt x="943" y="1783"/>
                  </a:cubicBezTo>
                  <a:cubicBezTo>
                    <a:pt x="865" y="1863"/>
                    <a:pt x="794" y="1951"/>
                    <a:pt x="717" y="2032"/>
                  </a:cubicBezTo>
                  <a:cubicBezTo>
                    <a:pt x="666" y="2079"/>
                    <a:pt x="612" y="2120"/>
                    <a:pt x="559" y="2164"/>
                  </a:cubicBezTo>
                  <a:cubicBezTo>
                    <a:pt x="418" y="2050"/>
                    <a:pt x="275" y="1939"/>
                    <a:pt x="146" y="1812"/>
                  </a:cubicBezTo>
                  <a:cubicBezTo>
                    <a:pt x="122" y="1764"/>
                    <a:pt x="106" y="1713"/>
                    <a:pt x="85" y="1663"/>
                  </a:cubicBezTo>
                  <a:cubicBezTo>
                    <a:pt x="72" y="1639"/>
                    <a:pt x="78" y="1612"/>
                    <a:pt x="78" y="1586"/>
                  </a:cubicBezTo>
                  <a:cubicBezTo>
                    <a:pt x="86" y="1300"/>
                    <a:pt x="2" y="1022"/>
                    <a:pt x="0" y="737"/>
                  </a:cubicBezTo>
                  <a:cubicBezTo>
                    <a:pt x="0" y="579"/>
                    <a:pt x="32" y="417"/>
                    <a:pt x="114" y="279"/>
                  </a:cubicBezTo>
                  <a:cubicBezTo>
                    <a:pt x="204" y="135"/>
                    <a:pt x="371" y="57"/>
                    <a:pt x="533" y="27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169">
              <a:extLst>
                <a:ext uri="{FF2B5EF4-FFF2-40B4-BE49-F238E27FC236}">
                  <a16:creationId xmlns:a16="http://schemas.microsoft.com/office/drawing/2014/main" id="{25F4A325-A38F-4C41-827E-9384AAAF85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8" y="1364"/>
              <a:ext cx="878" cy="2758"/>
            </a:xfrm>
            <a:custGeom>
              <a:avLst/>
              <a:gdLst>
                <a:gd name="T0" fmla="*/ 3009 w 4512"/>
                <a:gd name="T1" fmla="*/ 230 h 14137"/>
                <a:gd name="T2" fmla="*/ 3167 w 4512"/>
                <a:gd name="T3" fmla="*/ 847 h 14137"/>
                <a:gd name="T4" fmla="*/ 3226 w 4512"/>
                <a:gd name="T5" fmla="*/ 1246 h 14137"/>
                <a:gd name="T6" fmla="*/ 2975 w 4512"/>
                <a:gd name="T7" fmla="*/ 1860 h 14137"/>
                <a:gd name="T8" fmla="*/ 2659 w 4512"/>
                <a:gd name="T9" fmla="*/ 2516 h 14137"/>
                <a:gd name="T10" fmla="*/ 2638 w 4512"/>
                <a:gd name="T11" fmla="*/ 2677 h 14137"/>
                <a:gd name="T12" fmla="*/ 2647 w 4512"/>
                <a:gd name="T13" fmla="*/ 2897 h 14137"/>
                <a:gd name="T14" fmla="*/ 2733 w 4512"/>
                <a:gd name="T15" fmla="*/ 3338 h 14137"/>
                <a:gd name="T16" fmla="*/ 3005 w 4512"/>
                <a:gd name="T17" fmla="*/ 2485 h 14137"/>
                <a:gd name="T18" fmla="*/ 3089 w 4512"/>
                <a:gd name="T19" fmla="*/ 2141 h 14137"/>
                <a:gd name="T20" fmla="*/ 3478 w 4512"/>
                <a:gd name="T21" fmla="*/ 2374 h 14137"/>
                <a:gd name="T22" fmla="*/ 4295 w 4512"/>
                <a:gd name="T23" fmla="*/ 2781 h 14137"/>
                <a:gd name="T24" fmla="*/ 4466 w 4512"/>
                <a:gd name="T25" fmla="*/ 5024 h 14137"/>
                <a:gd name="T26" fmla="*/ 4484 w 4512"/>
                <a:gd name="T27" fmla="*/ 6760 h 14137"/>
                <a:gd name="T28" fmla="*/ 4428 w 4512"/>
                <a:gd name="T29" fmla="*/ 7468 h 14137"/>
                <a:gd name="T30" fmla="*/ 4028 w 4512"/>
                <a:gd name="T31" fmla="*/ 7328 h 14137"/>
                <a:gd name="T32" fmla="*/ 3887 w 4512"/>
                <a:gd name="T33" fmla="*/ 7502 h 14137"/>
                <a:gd name="T34" fmla="*/ 3773 w 4512"/>
                <a:gd name="T35" fmla="*/ 6532 h 14137"/>
                <a:gd name="T36" fmla="*/ 3729 w 4512"/>
                <a:gd name="T37" fmla="*/ 7011 h 14137"/>
                <a:gd name="T38" fmla="*/ 3658 w 4512"/>
                <a:gd name="T39" fmla="*/ 8210 h 14137"/>
                <a:gd name="T40" fmla="*/ 3563 w 4512"/>
                <a:gd name="T41" fmla="*/ 11910 h 14137"/>
                <a:gd name="T42" fmla="*/ 3612 w 4512"/>
                <a:gd name="T43" fmla="*/ 12570 h 14137"/>
                <a:gd name="T44" fmla="*/ 3742 w 4512"/>
                <a:gd name="T45" fmla="*/ 13348 h 14137"/>
                <a:gd name="T46" fmla="*/ 3867 w 4512"/>
                <a:gd name="T47" fmla="*/ 14052 h 14137"/>
                <a:gd name="T48" fmla="*/ 3063 w 4512"/>
                <a:gd name="T49" fmla="*/ 13738 h 14137"/>
                <a:gd name="T50" fmla="*/ 2936 w 4512"/>
                <a:gd name="T51" fmla="*/ 13365 h 14137"/>
                <a:gd name="T52" fmla="*/ 2646 w 4512"/>
                <a:gd name="T53" fmla="*/ 12962 h 14137"/>
                <a:gd name="T54" fmla="*/ 2764 w 4512"/>
                <a:gd name="T55" fmla="*/ 12322 h 14137"/>
                <a:gd name="T56" fmla="*/ 2767 w 4512"/>
                <a:gd name="T57" fmla="*/ 11473 h 14137"/>
                <a:gd name="T58" fmla="*/ 2299 w 4512"/>
                <a:gd name="T59" fmla="*/ 8763 h 14137"/>
                <a:gd name="T60" fmla="*/ 1720 w 4512"/>
                <a:gd name="T61" fmla="*/ 11340 h 14137"/>
                <a:gd name="T62" fmla="*/ 1249 w 4512"/>
                <a:gd name="T63" fmla="*/ 12932 h 14137"/>
                <a:gd name="T64" fmla="*/ 738 w 4512"/>
                <a:gd name="T65" fmla="*/ 13933 h 14137"/>
                <a:gd name="T66" fmla="*/ 93 w 4512"/>
                <a:gd name="T67" fmla="*/ 13958 h 14137"/>
                <a:gd name="T68" fmla="*/ 392 w 4512"/>
                <a:gd name="T69" fmla="*/ 12966 h 14137"/>
                <a:gd name="T70" fmla="*/ 504 w 4512"/>
                <a:gd name="T71" fmla="*/ 11710 h 14137"/>
                <a:gd name="T72" fmla="*/ 796 w 4512"/>
                <a:gd name="T73" fmla="*/ 9747 h 14137"/>
                <a:gd name="T74" fmla="*/ 927 w 4512"/>
                <a:gd name="T75" fmla="*/ 9186 h 14137"/>
                <a:gd name="T76" fmla="*/ 889 w 4512"/>
                <a:gd name="T77" fmla="*/ 7911 h 14137"/>
                <a:gd name="T78" fmla="*/ 704 w 4512"/>
                <a:gd name="T79" fmla="*/ 7498 h 14137"/>
                <a:gd name="T80" fmla="*/ 980 w 4512"/>
                <a:gd name="T81" fmla="*/ 5673 h 14137"/>
                <a:gd name="T82" fmla="*/ 721 w 4512"/>
                <a:gd name="T83" fmla="*/ 6880 h 14137"/>
                <a:gd name="T84" fmla="*/ 317 w 4512"/>
                <a:gd name="T85" fmla="*/ 6752 h 14137"/>
                <a:gd name="T86" fmla="*/ 0 w 4512"/>
                <a:gd name="T87" fmla="*/ 6901 h 14137"/>
                <a:gd name="T88" fmla="*/ 209 w 4512"/>
                <a:gd name="T89" fmla="*/ 5397 h 14137"/>
                <a:gd name="T90" fmla="*/ 261 w 4512"/>
                <a:gd name="T91" fmla="*/ 4725 h 14137"/>
                <a:gd name="T92" fmla="*/ 476 w 4512"/>
                <a:gd name="T93" fmla="*/ 3307 h 14137"/>
                <a:gd name="T94" fmla="*/ 1116 w 4512"/>
                <a:gd name="T95" fmla="*/ 2400 h 14137"/>
                <a:gd name="T96" fmla="*/ 1804 w 4512"/>
                <a:gd name="T97" fmla="*/ 2185 h 14137"/>
                <a:gd name="T98" fmla="*/ 2143 w 4512"/>
                <a:gd name="T99" fmla="*/ 2886 h 14137"/>
                <a:gd name="T100" fmla="*/ 2250 w 4512"/>
                <a:gd name="T101" fmla="*/ 3617 h 14137"/>
                <a:gd name="T102" fmla="*/ 2384 w 4512"/>
                <a:gd name="T103" fmla="*/ 2897 h 14137"/>
                <a:gd name="T104" fmla="*/ 2393 w 4512"/>
                <a:gd name="T105" fmla="*/ 2635 h 14137"/>
                <a:gd name="T106" fmla="*/ 2083 w 4512"/>
                <a:gd name="T107" fmla="*/ 2104 h 14137"/>
                <a:gd name="T108" fmla="*/ 1991 w 4512"/>
                <a:gd name="T109" fmla="*/ 1334 h 14137"/>
                <a:gd name="T110" fmla="*/ 1783 w 4512"/>
                <a:gd name="T111" fmla="*/ 947 h 14137"/>
                <a:gd name="T112" fmla="*/ 1921 w 4512"/>
                <a:gd name="T113" fmla="*/ 911 h 14137"/>
                <a:gd name="T114" fmla="*/ 2362 w 4512"/>
                <a:gd name="T115" fmla="*/ 57 h 14137"/>
                <a:gd name="T116" fmla="*/ 3608 w 4512"/>
                <a:gd name="T117" fmla="*/ 5624 h 14137"/>
                <a:gd name="T118" fmla="*/ 3611 w 4512"/>
                <a:gd name="T119" fmla="*/ 5412 h 14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12" h="14137">
                  <a:moveTo>
                    <a:pt x="2362" y="57"/>
                  </a:moveTo>
                  <a:cubicBezTo>
                    <a:pt x="2588" y="0"/>
                    <a:pt x="2843" y="65"/>
                    <a:pt x="3009" y="230"/>
                  </a:cubicBezTo>
                  <a:cubicBezTo>
                    <a:pt x="3129" y="348"/>
                    <a:pt x="3190" y="519"/>
                    <a:pt x="3185" y="686"/>
                  </a:cubicBezTo>
                  <a:cubicBezTo>
                    <a:pt x="3185" y="741"/>
                    <a:pt x="3171" y="793"/>
                    <a:pt x="3167" y="847"/>
                  </a:cubicBezTo>
                  <a:cubicBezTo>
                    <a:pt x="3172" y="915"/>
                    <a:pt x="3288" y="886"/>
                    <a:pt x="3284" y="960"/>
                  </a:cubicBezTo>
                  <a:cubicBezTo>
                    <a:pt x="3281" y="1057"/>
                    <a:pt x="3281" y="1162"/>
                    <a:pt x="3226" y="1246"/>
                  </a:cubicBezTo>
                  <a:cubicBezTo>
                    <a:pt x="3188" y="1305"/>
                    <a:pt x="3116" y="1332"/>
                    <a:pt x="3048" y="1332"/>
                  </a:cubicBezTo>
                  <a:cubicBezTo>
                    <a:pt x="3002" y="1504"/>
                    <a:pt x="2965" y="1681"/>
                    <a:pt x="2975" y="1860"/>
                  </a:cubicBezTo>
                  <a:cubicBezTo>
                    <a:pt x="2979" y="1929"/>
                    <a:pt x="2997" y="1997"/>
                    <a:pt x="3024" y="2061"/>
                  </a:cubicBezTo>
                  <a:cubicBezTo>
                    <a:pt x="2931" y="2232"/>
                    <a:pt x="2814" y="2395"/>
                    <a:pt x="2659" y="2516"/>
                  </a:cubicBezTo>
                  <a:cubicBezTo>
                    <a:pt x="2629" y="2540"/>
                    <a:pt x="2597" y="2561"/>
                    <a:pt x="2568" y="2586"/>
                  </a:cubicBezTo>
                  <a:cubicBezTo>
                    <a:pt x="2596" y="2612"/>
                    <a:pt x="2613" y="2647"/>
                    <a:pt x="2638" y="2677"/>
                  </a:cubicBezTo>
                  <a:cubicBezTo>
                    <a:pt x="2671" y="2718"/>
                    <a:pt x="2708" y="2758"/>
                    <a:pt x="2728" y="2808"/>
                  </a:cubicBezTo>
                  <a:cubicBezTo>
                    <a:pt x="2707" y="2842"/>
                    <a:pt x="2682" y="2875"/>
                    <a:pt x="2647" y="2897"/>
                  </a:cubicBezTo>
                  <a:cubicBezTo>
                    <a:pt x="2642" y="2967"/>
                    <a:pt x="2683" y="3027"/>
                    <a:pt x="2723" y="3081"/>
                  </a:cubicBezTo>
                  <a:cubicBezTo>
                    <a:pt x="2772" y="3159"/>
                    <a:pt x="2736" y="3253"/>
                    <a:pt x="2733" y="3338"/>
                  </a:cubicBezTo>
                  <a:cubicBezTo>
                    <a:pt x="2761" y="3230"/>
                    <a:pt x="2757" y="3114"/>
                    <a:pt x="2802" y="3011"/>
                  </a:cubicBezTo>
                  <a:cubicBezTo>
                    <a:pt x="2860" y="2832"/>
                    <a:pt x="2951" y="2665"/>
                    <a:pt x="3005" y="2485"/>
                  </a:cubicBezTo>
                  <a:cubicBezTo>
                    <a:pt x="3037" y="2388"/>
                    <a:pt x="3057" y="2287"/>
                    <a:pt x="3070" y="2186"/>
                  </a:cubicBezTo>
                  <a:cubicBezTo>
                    <a:pt x="3070" y="2169"/>
                    <a:pt x="3080" y="2155"/>
                    <a:pt x="3089" y="2141"/>
                  </a:cubicBezTo>
                  <a:cubicBezTo>
                    <a:pt x="3151" y="2172"/>
                    <a:pt x="3177" y="2243"/>
                    <a:pt x="3231" y="2284"/>
                  </a:cubicBezTo>
                  <a:cubicBezTo>
                    <a:pt x="3307" y="2328"/>
                    <a:pt x="3402" y="2327"/>
                    <a:pt x="3478" y="2374"/>
                  </a:cubicBezTo>
                  <a:cubicBezTo>
                    <a:pt x="3688" y="2447"/>
                    <a:pt x="3913" y="2482"/>
                    <a:pt x="4107" y="2595"/>
                  </a:cubicBezTo>
                  <a:cubicBezTo>
                    <a:pt x="4184" y="2640"/>
                    <a:pt x="4253" y="2702"/>
                    <a:pt x="4295" y="2781"/>
                  </a:cubicBezTo>
                  <a:cubicBezTo>
                    <a:pt x="4340" y="2863"/>
                    <a:pt x="4347" y="2958"/>
                    <a:pt x="4365" y="3048"/>
                  </a:cubicBezTo>
                  <a:cubicBezTo>
                    <a:pt x="4484" y="3699"/>
                    <a:pt x="4491" y="4365"/>
                    <a:pt x="4466" y="5024"/>
                  </a:cubicBezTo>
                  <a:cubicBezTo>
                    <a:pt x="4457" y="5357"/>
                    <a:pt x="4443" y="5690"/>
                    <a:pt x="4447" y="6023"/>
                  </a:cubicBezTo>
                  <a:cubicBezTo>
                    <a:pt x="4447" y="6269"/>
                    <a:pt x="4463" y="6515"/>
                    <a:pt x="4484" y="6760"/>
                  </a:cubicBezTo>
                  <a:cubicBezTo>
                    <a:pt x="4503" y="6997"/>
                    <a:pt x="4512" y="7240"/>
                    <a:pt x="4455" y="7473"/>
                  </a:cubicBezTo>
                  <a:cubicBezTo>
                    <a:pt x="4448" y="7472"/>
                    <a:pt x="4434" y="7469"/>
                    <a:pt x="4428" y="7468"/>
                  </a:cubicBezTo>
                  <a:cubicBezTo>
                    <a:pt x="4420" y="7436"/>
                    <a:pt x="4436" y="7384"/>
                    <a:pt x="4398" y="7369"/>
                  </a:cubicBezTo>
                  <a:cubicBezTo>
                    <a:pt x="4278" y="7332"/>
                    <a:pt x="4152" y="7332"/>
                    <a:pt x="4028" y="7328"/>
                  </a:cubicBezTo>
                  <a:cubicBezTo>
                    <a:pt x="3980" y="7326"/>
                    <a:pt x="3933" y="7341"/>
                    <a:pt x="3885" y="7346"/>
                  </a:cubicBezTo>
                  <a:cubicBezTo>
                    <a:pt x="3851" y="7395"/>
                    <a:pt x="3872" y="7451"/>
                    <a:pt x="3887" y="7502"/>
                  </a:cubicBezTo>
                  <a:cubicBezTo>
                    <a:pt x="3850" y="7475"/>
                    <a:pt x="3781" y="7478"/>
                    <a:pt x="3775" y="7422"/>
                  </a:cubicBezTo>
                  <a:cubicBezTo>
                    <a:pt x="3758" y="7126"/>
                    <a:pt x="3784" y="6829"/>
                    <a:pt x="3773" y="6532"/>
                  </a:cubicBezTo>
                  <a:cubicBezTo>
                    <a:pt x="3734" y="6565"/>
                    <a:pt x="3704" y="6610"/>
                    <a:pt x="3699" y="6661"/>
                  </a:cubicBezTo>
                  <a:cubicBezTo>
                    <a:pt x="3685" y="6779"/>
                    <a:pt x="3725" y="6894"/>
                    <a:pt x="3729" y="7011"/>
                  </a:cubicBezTo>
                  <a:cubicBezTo>
                    <a:pt x="3740" y="7269"/>
                    <a:pt x="3747" y="7528"/>
                    <a:pt x="3732" y="7786"/>
                  </a:cubicBezTo>
                  <a:cubicBezTo>
                    <a:pt x="3724" y="7929"/>
                    <a:pt x="3702" y="8073"/>
                    <a:pt x="3658" y="8210"/>
                  </a:cubicBezTo>
                  <a:cubicBezTo>
                    <a:pt x="3605" y="9247"/>
                    <a:pt x="3518" y="10284"/>
                    <a:pt x="3518" y="11323"/>
                  </a:cubicBezTo>
                  <a:cubicBezTo>
                    <a:pt x="3518" y="11520"/>
                    <a:pt x="3557" y="11714"/>
                    <a:pt x="3563" y="11910"/>
                  </a:cubicBezTo>
                  <a:cubicBezTo>
                    <a:pt x="3566" y="12086"/>
                    <a:pt x="3546" y="12277"/>
                    <a:pt x="3642" y="12435"/>
                  </a:cubicBezTo>
                  <a:cubicBezTo>
                    <a:pt x="3675" y="12477"/>
                    <a:pt x="3659" y="12545"/>
                    <a:pt x="3612" y="12570"/>
                  </a:cubicBezTo>
                  <a:cubicBezTo>
                    <a:pt x="3569" y="12599"/>
                    <a:pt x="3503" y="12614"/>
                    <a:pt x="3495" y="12673"/>
                  </a:cubicBezTo>
                  <a:cubicBezTo>
                    <a:pt x="3517" y="12916"/>
                    <a:pt x="3634" y="13134"/>
                    <a:pt x="3742" y="13348"/>
                  </a:cubicBezTo>
                  <a:cubicBezTo>
                    <a:pt x="3841" y="13542"/>
                    <a:pt x="3913" y="13754"/>
                    <a:pt x="3915" y="13973"/>
                  </a:cubicBezTo>
                  <a:cubicBezTo>
                    <a:pt x="3896" y="13999"/>
                    <a:pt x="3897" y="14037"/>
                    <a:pt x="3867" y="14052"/>
                  </a:cubicBezTo>
                  <a:cubicBezTo>
                    <a:pt x="3766" y="14128"/>
                    <a:pt x="3630" y="14137"/>
                    <a:pt x="3513" y="14101"/>
                  </a:cubicBezTo>
                  <a:cubicBezTo>
                    <a:pt x="3324" y="14044"/>
                    <a:pt x="3162" y="13908"/>
                    <a:pt x="3063" y="13738"/>
                  </a:cubicBezTo>
                  <a:cubicBezTo>
                    <a:pt x="3035" y="13692"/>
                    <a:pt x="2994" y="13654"/>
                    <a:pt x="2975" y="13603"/>
                  </a:cubicBezTo>
                  <a:cubicBezTo>
                    <a:pt x="2951" y="13526"/>
                    <a:pt x="2969" y="13441"/>
                    <a:pt x="2936" y="13365"/>
                  </a:cubicBezTo>
                  <a:cubicBezTo>
                    <a:pt x="2890" y="13260"/>
                    <a:pt x="2798" y="13187"/>
                    <a:pt x="2724" y="13103"/>
                  </a:cubicBezTo>
                  <a:cubicBezTo>
                    <a:pt x="2688" y="13062"/>
                    <a:pt x="2653" y="13017"/>
                    <a:pt x="2646" y="12962"/>
                  </a:cubicBezTo>
                  <a:cubicBezTo>
                    <a:pt x="2623" y="12831"/>
                    <a:pt x="2653" y="12698"/>
                    <a:pt x="2697" y="12575"/>
                  </a:cubicBezTo>
                  <a:cubicBezTo>
                    <a:pt x="2723" y="12492"/>
                    <a:pt x="2762" y="12410"/>
                    <a:pt x="2764" y="12322"/>
                  </a:cubicBezTo>
                  <a:cubicBezTo>
                    <a:pt x="2723" y="12206"/>
                    <a:pt x="2727" y="12081"/>
                    <a:pt x="2733" y="11961"/>
                  </a:cubicBezTo>
                  <a:cubicBezTo>
                    <a:pt x="2743" y="11798"/>
                    <a:pt x="2765" y="11636"/>
                    <a:pt x="2767" y="11473"/>
                  </a:cubicBezTo>
                  <a:cubicBezTo>
                    <a:pt x="2761" y="11179"/>
                    <a:pt x="2710" y="10889"/>
                    <a:pt x="2674" y="10599"/>
                  </a:cubicBezTo>
                  <a:cubicBezTo>
                    <a:pt x="2598" y="9978"/>
                    <a:pt x="2477" y="9363"/>
                    <a:pt x="2299" y="8763"/>
                  </a:cubicBezTo>
                  <a:cubicBezTo>
                    <a:pt x="2186" y="9066"/>
                    <a:pt x="2118" y="9382"/>
                    <a:pt x="2055" y="9698"/>
                  </a:cubicBezTo>
                  <a:cubicBezTo>
                    <a:pt x="1949" y="10247"/>
                    <a:pt x="1873" y="10802"/>
                    <a:pt x="1720" y="11340"/>
                  </a:cubicBezTo>
                  <a:cubicBezTo>
                    <a:pt x="1640" y="11639"/>
                    <a:pt x="1551" y="11937"/>
                    <a:pt x="1468" y="12235"/>
                  </a:cubicBezTo>
                  <a:cubicBezTo>
                    <a:pt x="1401" y="12469"/>
                    <a:pt x="1344" y="12707"/>
                    <a:pt x="1249" y="12932"/>
                  </a:cubicBezTo>
                  <a:cubicBezTo>
                    <a:pt x="1181" y="13095"/>
                    <a:pt x="1089" y="13250"/>
                    <a:pt x="963" y="13375"/>
                  </a:cubicBezTo>
                  <a:cubicBezTo>
                    <a:pt x="979" y="13582"/>
                    <a:pt x="897" y="13797"/>
                    <a:pt x="738" y="13933"/>
                  </a:cubicBezTo>
                  <a:cubicBezTo>
                    <a:pt x="615" y="14041"/>
                    <a:pt x="440" y="14097"/>
                    <a:pt x="280" y="14054"/>
                  </a:cubicBezTo>
                  <a:cubicBezTo>
                    <a:pt x="212" y="14035"/>
                    <a:pt x="145" y="14006"/>
                    <a:pt x="93" y="13958"/>
                  </a:cubicBezTo>
                  <a:cubicBezTo>
                    <a:pt x="62" y="13836"/>
                    <a:pt x="77" y="13706"/>
                    <a:pt x="119" y="13588"/>
                  </a:cubicBezTo>
                  <a:cubicBezTo>
                    <a:pt x="192" y="13373"/>
                    <a:pt x="347" y="13192"/>
                    <a:pt x="392" y="12966"/>
                  </a:cubicBezTo>
                  <a:cubicBezTo>
                    <a:pt x="420" y="12839"/>
                    <a:pt x="368" y="12713"/>
                    <a:pt x="375" y="12586"/>
                  </a:cubicBezTo>
                  <a:cubicBezTo>
                    <a:pt x="386" y="12290"/>
                    <a:pt x="458" y="12002"/>
                    <a:pt x="504" y="11710"/>
                  </a:cubicBezTo>
                  <a:cubicBezTo>
                    <a:pt x="592" y="11200"/>
                    <a:pt x="682" y="10689"/>
                    <a:pt x="748" y="10175"/>
                  </a:cubicBezTo>
                  <a:cubicBezTo>
                    <a:pt x="768" y="10033"/>
                    <a:pt x="767" y="9888"/>
                    <a:pt x="796" y="9747"/>
                  </a:cubicBezTo>
                  <a:cubicBezTo>
                    <a:pt x="813" y="9660"/>
                    <a:pt x="856" y="9580"/>
                    <a:pt x="886" y="9496"/>
                  </a:cubicBezTo>
                  <a:cubicBezTo>
                    <a:pt x="923" y="9398"/>
                    <a:pt x="926" y="9290"/>
                    <a:pt x="927" y="9186"/>
                  </a:cubicBezTo>
                  <a:cubicBezTo>
                    <a:pt x="929" y="8968"/>
                    <a:pt x="890" y="8753"/>
                    <a:pt x="869" y="8536"/>
                  </a:cubicBezTo>
                  <a:cubicBezTo>
                    <a:pt x="845" y="8328"/>
                    <a:pt x="844" y="8117"/>
                    <a:pt x="889" y="7911"/>
                  </a:cubicBezTo>
                  <a:cubicBezTo>
                    <a:pt x="864" y="7815"/>
                    <a:pt x="759" y="7770"/>
                    <a:pt x="719" y="7683"/>
                  </a:cubicBezTo>
                  <a:cubicBezTo>
                    <a:pt x="691" y="7625"/>
                    <a:pt x="697" y="7559"/>
                    <a:pt x="704" y="7498"/>
                  </a:cubicBezTo>
                  <a:cubicBezTo>
                    <a:pt x="732" y="7296"/>
                    <a:pt x="797" y="7101"/>
                    <a:pt x="819" y="6897"/>
                  </a:cubicBezTo>
                  <a:cubicBezTo>
                    <a:pt x="859" y="6488"/>
                    <a:pt x="892" y="6076"/>
                    <a:pt x="980" y="5673"/>
                  </a:cubicBezTo>
                  <a:cubicBezTo>
                    <a:pt x="870" y="5895"/>
                    <a:pt x="854" y="6146"/>
                    <a:pt x="823" y="6388"/>
                  </a:cubicBezTo>
                  <a:cubicBezTo>
                    <a:pt x="801" y="6554"/>
                    <a:pt x="780" y="6722"/>
                    <a:pt x="721" y="6880"/>
                  </a:cubicBezTo>
                  <a:cubicBezTo>
                    <a:pt x="638" y="6823"/>
                    <a:pt x="546" y="6759"/>
                    <a:pt x="441" y="6763"/>
                  </a:cubicBezTo>
                  <a:cubicBezTo>
                    <a:pt x="399" y="6764"/>
                    <a:pt x="358" y="6754"/>
                    <a:pt x="317" y="6752"/>
                  </a:cubicBezTo>
                  <a:cubicBezTo>
                    <a:pt x="256" y="6765"/>
                    <a:pt x="200" y="6792"/>
                    <a:pt x="143" y="6815"/>
                  </a:cubicBezTo>
                  <a:cubicBezTo>
                    <a:pt x="91" y="6836"/>
                    <a:pt x="40" y="6860"/>
                    <a:pt x="0" y="6901"/>
                  </a:cubicBezTo>
                  <a:cubicBezTo>
                    <a:pt x="12" y="6591"/>
                    <a:pt x="34" y="6280"/>
                    <a:pt x="70" y="5972"/>
                  </a:cubicBezTo>
                  <a:cubicBezTo>
                    <a:pt x="92" y="5775"/>
                    <a:pt x="186" y="5594"/>
                    <a:pt x="209" y="5397"/>
                  </a:cubicBezTo>
                  <a:cubicBezTo>
                    <a:pt x="227" y="5274"/>
                    <a:pt x="134" y="5170"/>
                    <a:pt x="140" y="5048"/>
                  </a:cubicBezTo>
                  <a:cubicBezTo>
                    <a:pt x="149" y="4929"/>
                    <a:pt x="253" y="4844"/>
                    <a:pt x="261" y="4725"/>
                  </a:cubicBezTo>
                  <a:cubicBezTo>
                    <a:pt x="292" y="4456"/>
                    <a:pt x="194" y="4185"/>
                    <a:pt x="249" y="3917"/>
                  </a:cubicBezTo>
                  <a:cubicBezTo>
                    <a:pt x="302" y="3706"/>
                    <a:pt x="410" y="3514"/>
                    <a:pt x="476" y="3307"/>
                  </a:cubicBezTo>
                  <a:cubicBezTo>
                    <a:pt x="552" y="3059"/>
                    <a:pt x="580" y="2799"/>
                    <a:pt x="657" y="2551"/>
                  </a:cubicBezTo>
                  <a:cubicBezTo>
                    <a:pt x="796" y="2468"/>
                    <a:pt x="961" y="2441"/>
                    <a:pt x="1116" y="2400"/>
                  </a:cubicBezTo>
                  <a:cubicBezTo>
                    <a:pt x="1265" y="2359"/>
                    <a:pt x="1417" y="2333"/>
                    <a:pt x="1565" y="2293"/>
                  </a:cubicBezTo>
                  <a:cubicBezTo>
                    <a:pt x="1649" y="2269"/>
                    <a:pt x="1738" y="2246"/>
                    <a:pt x="1804" y="2185"/>
                  </a:cubicBezTo>
                  <a:cubicBezTo>
                    <a:pt x="1876" y="2119"/>
                    <a:pt x="1937" y="2031"/>
                    <a:pt x="2039" y="2009"/>
                  </a:cubicBezTo>
                  <a:cubicBezTo>
                    <a:pt x="2003" y="2306"/>
                    <a:pt x="2073" y="2600"/>
                    <a:pt x="2143" y="2886"/>
                  </a:cubicBezTo>
                  <a:cubicBezTo>
                    <a:pt x="2156" y="2923"/>
                    <a:pt x="2141" y="2962"/>
                    <a:pt x="2147" y="3000"/>
                  </a:cubicBezTo>
                  <a:cubicBezTo>
                    <a:pt x="2176" y="3206"/>
                    <a:pt x="2190" y="3416"/>
                    <a:pt x="2250" y="3617"/>
                  </a:cubicBezTo>
                  <a:cubicBezTo>
                    <a:pt x="2252" y="3451"/>
                    <a:pt x="2253" y="3286"/>
                    <a:pt x="2252" y="3120"/>
                  </a:cubicBezTo>
                  <a:cubicBezTo>
                    <a:pt x="2272" y="3034"/>
                    <a:pt x="2346" y="2975"/>
                    <a:pt x="2384" y="2897"/>
                  </a:cubicBezTo>
                  <a:cubicBezTo>
                    <a:pt x="2347" y="2866"/>
                    <a:pt x="2302" y="2842"/>
                    <a:pt x="2264" y="2811"/>
                  </a:cubicBezTo>
                  <a:cubicBezTo>
                    <a:pt x="2302" y="2749"/>
                    <a:pt x="2351" y="2694"/>
                    <a:pt x="2393" y="2635"/>
                  </a:cubicBezTo>
                  <a:cubicBezTo>
                    <a:pt x="2413" y="2610"/>
                    <a:pt x="2429" y="2574"/>
                    <a:pt x="2467" y="2575"/>
                  </a:cubicBezTo>
                  <a:cubicBezTo>
                    <a:pt x="2372" y="2392"/>
                    <a:pt x="2161" y="2299"/>
                    <a:pt x="2083" y="2104"/>
                  </a:cubicBezTo>
                  <a:cubicBezTo>
                    <a:pt x="2011" y="1932"/>
                    <a:pt x="2126" y="1748"/>
                    <a:pt x="2078" y="1572"/>
                  </a:cubicBezTo>
                  <a:cubicBezTo>
                    <a:pt x="2055" y="1491"/>
                    <a:pt x="2006" y="1418"/>
                    <a:pt x="1991" y="1334"/>
                  </a:cubicBezTo>
                  <a:cubicBezTo>
                    <a:pt x="1939" y="1333"/>
                    <a:pt x="1889" y="1311"/>
                    <a:pt x="1856" y="1270"/>
                  </a:cubicBezTo>
                  <a:cubicBezTo>
                    <a:pt x="1783" y="1181"/>
                    <a:pt x="1771" y="1058"/>
                    <a:pt x="1783" y="947"/>
                  </a:cubicBezTo>
                  <a:cubicBezTo>
                    <a:pt x="1786" y="923"/>
                    <a:pt x="1801" y="894"/>
                    <a:pt x="1829" y="897"/>
                  </a:cubicBezTo>
                  <a:cubicBezTo>
                    <a:pt x="1860" y="900"/>
                    <a:pt x="1890" y="907"/>
                    <a:pt x="1921" y="911"/>
                  </a:cubicBezTo>
                  <a:cubicBezTo>
                    <a:pt x="1888" y="729"/>
                    <a:pt x="1889" y="534"/>
                    <a:pt x="1971" y="364"/>
                  </a:cubicBezTo>
                  <a:cubicBezTo>
                    <a:pt x="2044" y="208"/>
                    <a:pt x="2197" y="99"/>
                    <a:pt x="2362" y="57"/>
                  </a:cubicBezTo>
                  <a:close/>
                  <a:moveTo>
                    <a:pt x="3611" y="5412"/>
                  </a:moveTo>
                  <a:cubicBezTo>
                    <a:pt x="3607" y="5482"/>
                    <a:pt x="3605" y="5553"/>
                    <a:pt x="3608" y="5624"/>
                  </a:cubicBezTo>
                  <a:cubicBezTo>
                    <a:pt x="3617" y="5877"/>
                    <a:pt x="3651" y="6134"/>
                    <a:pt x="3750" y="6369"/>
                  </a:cubicBezTo>
                  <a:cubicBezTo>
                    <a:pt x="3726" y="6047"/>
                    <a:pt x="3687" y="5726"/>
                    <a:pt x="3611" y="5412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170">
              <a:extLst>
                <a:ext uri="{FF2B5EF4-FFF2-40B4-BE49-F238E27FC236}">
                  <a16:creationId xmlns:a16="http://schemas.microsoft.com/office/drawing/2014/main" id="{C0E8812F-20CC-4D9E-B868-2240C13E6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8" y="1432"/>
              <a:ext cx="326" cy="462"/>
            </a:xfrm>
            <a:custGeom>
              <a:avLst/>
              <a:gdLst>
                <a:gd name="T0" fmla="*/ 834 w 1670"/>
                <a:gd name="T1" fmla="*/ 21 h 2368"/>
                <a:gd name="T2" fmla="*/ 1263 w 1670"/>
                <a:gd name="T3" fmla="*/ 45 h 2368"/>
                <a:gd name="T4" fmla="*/ 1556 w 1670"/>
                <a:gd name="T5" fmla="*/ 326 h 2368"/>
                <a:gd name="T6" fmla="*/ 1668 w 1670"/>
                <a:gd name="T7" fmla="*/ 910 h 2368"/>
                <a:gd name="T8" fmla="*/ 1612 w 1670"/>
                <a:gd name="T9" fmla="*/ 1537 h 2368"/>
                <a:gd name="T10" fmla="*/ 1556 w 1670"/>
                <a:gd name="T11" fmla="*/ 1606 h 2368"/>
                <a:gd name="T12" fmla="*/ 1207 w 1670"/>
                <a:gd name="T13" fmla="*/ 1839 h 2368"/>
                <a:gd name="T14" fmla="*/ 1172 w 1670"/>
                <a:gd name="T15" fmla="*/ 1910 h 2368"/>
                <a:gd name="T16" fmla="*/ 891 w 1670"/>
                <a:gd name="T17" fmla="*/ 2368 h 2368"/>
                <a:gd name="T18" fmla="*/ 415 w 1670"/>
                <a:gd name="T19" fmla="*/ 1799 h 2368"/>
                <a:gd name="T20" fmla="*/ 445 w 1670"/>
                <a:gd name="T21" fmla="*/ 1671 h 2368"/>
                <a:gd name="T22" fmla="*/ 363 w 1670"/>
                <a:gd name="T23" fmla="*/ 1532 h 2368"/>
                <a:gd name="T24" fmla="*/ 315 w 1670"/>
                <a:gd name="T25" fmla="*/ 1539 h 2368"/>
                <a:gd name="T26" fmla="*/ 224 w 1670"/>
                <a:gd name="T27" fmla="*/ 1735 h 2368"/>
                <a:gd name="T28" fmla="*/ 0 w 1670"/>
                <a:gd name="T29" fmla="*/ 1507 h 2368"/>
                <a:gd name="T30" fmla="*/ 117 w 1670"/>
                <a:gd name="T31" fmla="*/ 809 h 2368"/>
                <a:gd name="T32" fmla="*/ 400 w 1670"/>
                <a:gd name="T33" fmla="*/ 249 h 2368"/>
                <a:gd name="T34" fmla="*/ 834 w 1670"/>
                <a:gd name="T35" fmla="*/ 21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70" h="2368">
                  <a:moveTo>
                    <a:pt x="834" y="21"/>
                  </a:moveTo>
                  <a:cubicBezTo>
                    <a:pt x="976" y="0"/>
                    <a:pt x="1123" y="13"/>
                    <a:pt x="1263" y="45"/>
                  </a:cubicBezTo>
                  <a:cubicBezTo>
                    <a:pt x="1397" y="88"/>
                    <a:pt x="1497" y="202"/>
                    <a:pt x="1556" y="326"/>
                  </a:cubicBezTo>
                  <a:cubicBezTo>
                    <a:pt x="1641" y="508"/>
                    <a:pt x="1664" y="711"/>
                    <a:pt x="1668" y="910"/>
                  </a:cubicBezTo>
                  <a:cubicBezTo>
                    <a:pt x="1670" y="1120"/>
                    <a:pt x="1648" y="1330"/>
                    <a:pt x="1612" y="1537"/>
                  </a:cubicBezTo>
                  <a:cubicBezTo>
                    <a:pt x="1609" y="1570"/>
                    <a:pt x="1578" y="1587"/>
                    <a:pt x="1556" y="1606"/>
                  </a:cubicBezTo>
                  <a:cubicBezTo>
                    <a:pt x="1444" y="1690"/>
                    <a:pt x="1323" y="1760"/>
                    <a:pt x="1207" y="1839"/>
                  </a:cubicBezTo>
                  <a:cubicBezTo>
                    <a:pt x="1202" y="1865"/>
                    <a:pt x="1185" y="1887"/>
                    <a:pt x="1172" y="1910"/>
                  </a:cubicBezTo>
                  <a:cubicBezTo>
                    <a:pt x="1077" y="2062"/>
                    <a:pt x="986" y="2216"/>
                    <a:pt x="891" y="2368"/>
                  </a:cubicBezTo>
                  <a:cubicBezTo>
                    <a:pt x="732" y="2179"/>
                    <a:pt x="573" y="1989"/>
                    <a:pt x="415" y="1799"/>
                  </a:cubicBezTo>
                  <a:cubicBezTo>
                    <a:pt x="436" y="1761"/>
                    <a:pt x="456" y="1716"/>
                    <a:pt x="445" y="1671"/>
                  </a:cubicBezTo>
                  <a:cubicBezTo>
                    <a:pt x="436" y="1616"/>
                    <a:pt x="400" y="1571"/>
                    <a:pt x="363" y="1532"/>
                  </a:cubicBezTo>
                  <a:cubicBezTo>
                    <a:pt x="350" y="1517"/>
                    <a:pt x="324" y="1522"/>
                    <a:pt x="315" y="1539"/>
                  </a:cubicBezTo>
                  <a:cubicBezTo>
                    <a:pt x="270" y="1596"/>
                    <a:pt x="252" y="1668"/>
                    <a:pt x="224" y="1735"/>
                  </a:cubicBezTo>
                  <a:cubicBezTo>
                    <a:pt x="110" y="1700"/>
                    <a:pt x="115" y="1540"/>
                    <a:pt x="0" y="1507"/>
                  </a:cubicBezTo>
                  <a:cubicBezTo>
                    <a:pt x="23" y="1272"/>
                    <a:pt x="55" y="1037"/>
                    <a:pt x="117" y="809"/>
                  </a:cubicBezTo>
                  <a:cubicBezTo>
                    <a:pt x="174" y="607"/>
                    <a:pt x="256" y="405"/>
                    <a:pt x="400" y="249"/>
                  </a:cubicBezTo>
                  <a:cubicBezTo>
                    <a:pt x="512" y="126"/>
                    <a:pt x="668" y="43"/>
                    <a:pt x="834" y="21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171">
              <a:extLst>
                <a:ext uri="{FF2B5EF4-FFF2-40B4-BE49-F238E27FC236}">
                  <a16:creationId xmlns:a16="http://schemas.microsoft.com/office/drawing/2014/main" id="{5BC6EDBE-41B7-427F-A87C-967B74EF5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4" y="1448"/>
              <a:ext cx="304" cy="403"/>
            </a:xfrm>
            <a:custGeom>
              <a:avLst/>
              <a:gdLst>
                <a:gd name="T0" fmla="*/ 568 w 1562"/>
                <a:gd name="T1" fmla="*/ 69 h 2062"/>
                <a:gd name="T2" fmla="*/ 957 w 1562"/>
                <a:gd name="T3" fmla="*/ 46 h 2062"/>
                <a:gd name="T4" fmla="*/ 1425 w 1562"/>
                <a:gd name="T5" fmla="*/ 428 h 2062"/>
                <a:gd name="T6" fmla="*/ 1557 w 1562"/>
                <a:gd name="T7" fmla="*/ 803 h 2062"/>
                <a:gd name="T8" fmla="*/ 1477 w 1562"/>
                <a:gd name="T9" fmla="*/ 1054 h 2062"/>
                <a:gd name="T10" fmla="*/ 1161 w 1562"/>
                <a:gd name="T11" fmla="*/ 1639 h 2062"/>
                <a:gd name="T12" fmla="*/ 1074 w 1562"/>
                <a:gd name="T13" fmla="*/ 1765 h 2062"/>
                <a:gd name="T14" fmla="*/ 1061 w 1562"/>
                <a:gd name="T15" fmla="*/ 1899 h 2062"/>
                <a:gd name="T16" fmla="*/ 967 w 1562"/>
                <a:gd name="T17" fmla="*/ 2019 h 2062"/>
                <a:gd name="T18" fmla="*/ 898 w 1562"/>
                <a:gd name="T19" fmla="*/ 2062 h 2062"/>
                <a:gd name="T20" fmla="*/ 514 w 1562"/>
                <a:gd name="T21" fmla="*/ 1787 h 2062"/>
                <a:gd name="T22" fmla="*/ 352 w 1562"/>
                <a:gd name="T23" fmla="*/ 1665 h 2062"/>
                <a:gd name="T24" fmla="*/ 226 w 1562"/>
                <a:gd name="T25" fmla="*/ 1545 h 2062"/>
                <a:gd name="T26" fmla="*/ 206 w 1562"/>
                <a:gd name="T27" fmla="*/ 1487 h 2062"/>
                <a:gd name="T28" fmla="*/ 18 w 1562"/>
                <a:gd name="T29" fmla="*/ 1042 h 2062"/>
                <a:gd name="T30" fmla="*/ 58 w 1562"/>
                <a:gd name="T31" fmla="*/ 711 h 2062"/>
                <a:gd name="T32" fmla="*/ 204 w 1562"/>
                <a:gd name="T33" fmla="*/ 455 h 2062"/>
                <a:gd name="T34" fmla="*/ 568 w 1562"/>
                <a:gd name="T35" fmla="*/ 69 h 2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62" h="2062">
                  <a:moveTo>
                    <a:pt x="568" y="69"/>
                  </a:moveTo>
                  <a:cubicBezTo>
                    <a:pt x="687" y="6"/>
                    <a:pt x="831" y="0"/>
                    <a:pt x="957" y="46"/>
                  </a:cubicBezTo>
                  <a:cubicBezTo>
                    <a:pt x="1151" y="116"/>
                    <a:pt x="1311" y="260"/>
                    <a:pt x="1425" y="428"/>
                  </a:cubicBezTo>
                  <a:cubicBezTo>
                    <a:pt x="1498" y="540"/>
                    <a:pt x="1554" y="668"/>
                    <a:pt x="1557" y="803"/>
                  </a:cubicBezTo>
                  <a:cubicBezTo>
                    <a:pt x="1562" y="894"/>
                    <a:pt x="1505" y="971"/>
                    <a:pt x="1477" y="1054"/>
                  </a:cubicBezTo>
                  <a:cubicBezTo>
                    <a:pt x="1406" y="1265"/>
                    <a:pt x="1291" y="1458"/>
                    <a:pt x="1161" y="1639"/>
                  </a:cubicBezTo>
                  <a:cubicBezTo>
                    <a:pt x="1132" y="1681"/>
                    <a:pt x="1098" y="1720"/>
                    <a:pt x="1074" y="1765"/>
                  </a:cubicBezTo>
                  <a:cubicBezTo>
                    <a:pt x="1068" y="1809"/>
                    <a:pt x="1081" y="1857"/>
                    <a:pt x="1061" y="1899"/>
                  </a:cubicBezTo>
                  <a:cubicBezTo>
                    <a:pt x="1045" y="1949"/>
                    <a:pt x="1000" y="1980"/>
                    <a:pt x="967" y="2019"/>
                  </a:cubicBezTo>
                  <a:cubicBezTo>
                    <a:pt x="949" y="2040"/>
                    <a:pt x="922" y="2050"/>
                    <a:pt x="898" y="2062"/>
                  </a:cubicBezTo>
                  <a:cubicBezTo>
                    <a:pt x="772" y="1968"/>
                    <a:pt x="646" y="1872"/>
                    <a:pt x="514" y="1787"/>
                  </a:cubicBezTo>
                  <a:cubicBezTo>
                    <a:pt x="455" y="1753"/>
                    <a:pt x="405" y="1707"/>
                    <a:pt x="352" y="1665"/>
                  </a:cubicBezTo>
                  <a:cubicBezTo>
                    <a:pt x="306" y="1629"/>
                    <a:pt x="272" y="1580"/>
                    <a:pt x="226" y="1545"/>
                  </a:cubicBezTo>
                  <a:cubicBezTo>
                    <a:pt x="216" y="1527"/>
                    <a:pt x="213" y="1506"/>
                    <a:pt x="206" y="1487"/>
                  </a:cubicBezTo>
                  <a:cubicBezTo>
                    <a:pt x="160" y="1332"/>
                    <a:pt x="46" y="1203"/>
                    <a:pt x="18" y="1042"/>
                  </a:cubicBezTo>
                  <a:cubicBezTo>
                    <a:pt x="0" y="931"/>
                    <a:pt x="6" y="812"/>
                    <a:pt x="58" y="711"/>
                  </a:cubicBezTo>
                  <a:cubicBezTo>
                    <a:pt x="103" y="624"/>
                    <a:pt x="155" y="540"/>
                    <a:pt x="204" y="455"/>
                  </a:cubicBezTo>
                  <a:cubicBezTo>
                    <a:pt x="296" y="304"/>
                    <a:pt x="407" y="152"/>
                    <a:pt x="568" y="69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172">
              <a:extLst>
                <a:ext uri="{FF2B5EF4-FFF2-40B4-BE49-F238E27FC236}">
                  <a16:creationId xmlns:a16="http://schemas.microsoft.com/office/drawing/2014/main" id="{1FFF0A7B-ECA1-47E7-B9D2-46DCE97BD6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50" y="1448"/>
              <a:ext cx="858" cy="2677"/>
            </a:xfrm>
            <a:custGeom>
              <a:avLst/>
              <a:gdLst>
                <a:gd name="T0" fmla="*/ 2603 w 4405"/>
                <a:gd name="T1" fmla="*/ 241 h 13716"/>
                <a:gd name="T2" fmla="*/ 3044 w 4405"/>
                <a:gd name="T3" fmla="*/ 996 h 13716"/>
                <a:gd name="T4" fmla="*/ 3221 w 4405"/>
                <a:gd name="T5" fmla="*/ 1430 h 13716"/>
                <a:gd name="T6" fmla="*/ 3589 w 4405"/>
                <a:gd name="T7" fmla="*/ 2342 h 13716"/>
                <a:gd name="T8" fmla="*/ 3972 w 4405"/>
                <a:gd name="T9" fmla="*/ 3755 h 13716"/>
                <a:gd name="T10" fmla="*/ 4375 w 4405"/>
                <a:gd name="T11" fmla="*/ 5405 h 13716"/>
                <a:gd name="T12" fmla="*/ 4073 w 4405"/>
                <a:gd name="T13" fmla="*/ 6485 h 13716"/>
                <a:gd name="T14" fmla="*/ 3893 w 4405"/>
                <a:gd name="T15" fmla="*/ 8166 h 13716"/>
                <a:gd name="T16" fmla="*/ 3566 w 4405"/>
                <a:gd name="T17" fmla="*/ 13104 h 13716"/>
                <a:gd name="T18" fmla="*/ 3318 w 4405"/>
                <a:gd name="T19" fmla="*/ 13681 h 13716"/>
                <a:gd name="T20" fmla="*/ 2755 w 4405"/>
                <a:gd name="T21" fmla="*/ 13425 h 13716"/>
                <a:gd name="T22" fmla="*/ 2816 w 4405"/>
                <a:gd name="T23" fmla="*/ 10941 h 13716"/>
                <a:gd name="T24" fmla="*/ 2520 w 4405"/>
                <a:gd name="T25" fmla="*/ 7465 h 13716"/>
                <a:gd name="T26" fmla="*/ 1757 w 4405"/>
                <a:gd name="T27" fmla="*/ 10093 h 13716"/>
                <a:gd name="T28" fmla="*/ 933 w 4405"/>
                <a:gd name="T29" fmla="*/ 13186 h 13716"/>
                <a:gd name="T30" fmla="*/ 224 w 4405"/>
                <a:gd name="T31" fmla="*/ 13668 h 13716"/>
                <a:gd name="T32" fmla="*/ 10 w 4405"/>
                <a:gd name="T33" fmla="*/ 13204 h 13716"/>
                <a:gd name="T34" fmla="*/ 257 w 4405"/>
                <a:gd name="T35" fmla="*/ 11831 h 13716"/>
                <a:gd name="T36" fmla="*/ 829 w 4405"/>
                <a:gd name="T37" fmla="*/ 9329 h 13716"/>
                <a:gd name="T38" fmla="*/ 620 w 4405"/>
                <a:gd name="T39" fmla="*/ 7951 h 13716"/>
                <a:gd name="T40" fmla="*/ 487 w 4405"/>
                <a:gd name="T41" fmla="*/ 7191 h 13716"/>
                <a:gd name="T42" fmla="*/ 607 w 4405"/>
                <a:gd name="T43" fmla="*/ 5566 h 13716"/>
                <a:gd name="T44" fmla="*/ 765 w 4405"/>
                <a:gd name="T45" fmla="*/ 2630 h 13716"/>
                <a:gd name="T46" fmla="*/ 1269 w 4405"/>
                <a:gd name="T47" fmla="*/ 2131 h 13716"/>
                <a:gd name="T48" fmla="*/ 1362 w 4405"/>
                <a:gd name="T49" fmla="*/ 803 h 13716"/>
                <a:gd name="T50" fmla="*/ 1975 w 4405"/>
                <a:gd name="T51" fmla="*/ 27 h 13716"/>
                <a:gd name="T52" fmla="*/ 1815 w 4405"/>
                <a:gd name="T53" fmla="*/ 3030 h 13716"/>
                <a:gd name="T54" fmla="*/ 2221 w 4405"/>
                <a:gd name="T55" fmla="*/ 4147 h 13716"/>
                <a:gd name="T56" fmla="*/ 2509 w 4405"/>
                <a:gd name="T57" fmla="*/ 3816 h 13716"/>
                <a:gd name="T58" fmla="*/ 2704 w 4405"/>
                <a:gd name="T59" fmla="*/ 2929 h 13716"/>
                <a:gd name="T60" fmla="*/ 2522 w 4405"/>
                <a:gd name="T61" fmla="*/ 2422 h 13716"/>
                <a:gd name="T62" fmla="*/ 1883 w 4405"/>
                <a:gd name="T63" fmla="*/ 2385 h 13716"/>
                <a:gd name="T64" fmla="*/ 3266 w 4405"/>
                <a:gd name="T65" fmla="*/ 4068 h 13716"/>
                <a:gd name="T66" fmla="*/ 3394 w 4405"/>
                <a:gd name="T67" fmla="*/ 4810 h 13716"/>
                <a:gd name="T68" fmla="*/ 3922 w 4405"/>
                <a:gd name="T69" fmla="*/ 5810 h 13716"/>
                <a:gd name="T70" fmla="*/ 3588 w 4405"/>
                <a:gd name="T71" fmla="*/ 4545 h 13716"/>
                <a:gd name="T72" fmla="*/ 3396 w 4405"/>
                <a:gd name="T73" fmla="*/ 3935 h 13716"/>
                <a:gd name="T74" fmla="*/ 1263 w 4405"/>
                <a:gd name="T75" fmla="*/ 4158 h 13716"/>
                <a:gd name="T76" fmla="*/ 1123 w 4405"/>
                <a:gd name="T77" fmla="*/ 6241 h 13716"/>
                <a:gd name="T78" fmla="*/ 1012 w 4405"/>
                <a:gd name="T79" fmla="*/ 7442 h 13716"/>
                <a:gd name="T80" fmla="*/ 1113 w 4405"/>
                <a:gd name="T81" fmla="*/ 7352 h 13716"/>
                <a:gd name="T82" fmla="*/ 1207 w 4405"/>
                <a:gd name="T83" fmla="*/ 6702 h 13716"/>
                <a:gd name="T84" fmla="*/ 1407 w 4405"/>
                <a:gd name="T85" fmla="*/ 4905 h 13716"/>
                <a:gd name="T86" fmla="*/ 2233 w 4405"/>
                <a:gd name="T87" fmla="*/ 6473 h 13716"/>
                <a:gd name="T88" fmla="*/ 2491 w 4405"/>
                <a:gd name="T89" fmla="*/ 5361 h 13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05" h="13716">
                  <a:moveTo>
                    <a:pt x="1975" y="27"/>
                  </a:moveTo>
                  <a:cubicBezTo>
                    <a:pt x="2105" y="3"/>
                    <a:pt x="2244" y="0"/>
                    <a:pt x="2367" y="51"/>
                  </a:cubicBezTo>
                  <a:cubicBezTo>
                    <a:pt x="2463" y="89"/>
                    <a:pt x="2542" y="159"/>
                    <a:pt x="2603" y="241"/>
                  </a:cubicBezTo>
                  <a:cubicBezTo>
                    <a:pt x="2703" y="376"/>
                    <a:pt x="2766" y="533"/>
                    <a:pt x="2855" y="675"/>
                  </a:cubicBezTo>
                  <a:cubicBezTo>
                    <a:pt x="2904" y="747"/>
                    <a:pt x="2981" y="792"/>
                    <a:pt x="3031" y="863"/>
                  </a:cubicBezTo>
                  <a:cubicBezTo>
                    <a:pt x="3057" y="900"/>
                    <a:pt x="3067" y="954"/>
                    <a:pt x="3044" y="996"/>
                  </a:cubicBezTo>
                  <a:cubicBezTo>
                    <a:pt x="3024" y="1026"/>
                    <a:pt x="2995" y="1048"/>
                    <a:pt x="2980" y="1081"/>
                  </a:cubicBezTo>
                  <a:cubicBezTo>
                    <a:pt x="2957" y="1144"/>
                    <a:pt x="2976" y="1223"/>
                    <a:pt x="3034" y="1262"/>
                  </a:cubicBezTo>
                  <a:cubicBezTo>
                    <a:pt x="3099" y="1313"/>
                    <a:pt x="3197" y="1342"/>
                    <a:pt x="3221" y="1430"/>
                  </a:cubicBezTo>
                  <a:cubicBezTo>
                    <a:pt x="3195" y="1682"/>
                    <a:pt x="3176" y="1953"/>
                    <a:pt x="3295" y="2187"/>
                  </a:cubicBezTo>
                  <a:cubicBezTo>
                    <a:pt x="3310" y="2227"/>
                    <a:pt x="3355" y="2240"/>
                    <a:pt x="3392" y="2252"/>
                  </a:cubicBezTo>
                  <a:cubicBezTo>
                    <a:pt x="3460" y="2273"/>
                    <a:pt x="3541" y="2282"/>
                    <a:pt x="3589" y="2342"/>
                  </a:cubicBezTo>
                  <a:cubicBezTo>
                    <a:pt x="3646" y="2420"/>
                    <a:pt x="3675" y="2514"/>
                    <a:pt x="3705" y="2605"/>
                  </a:cubicBezTo>
                  <a:cubicBezTo>
                    <a:pt x="3772" y="2826"/>
                    <a:pt x="3818" y="3053"/>
                    <a:pt x="3859" y="3281"/>
                  </a:cubicBezTo>
                  <a:cubicBezTo>
                    <a:pt x="3890" y="3440"/>
                    <a:pt x="3934" y="3597"/>
                    <a:pt x="3972" y="3755"/>
                  </a:cubicBezTo>
                  <a:cubicBezTo>
                    <a:pt x="4012" y="3923"/>
                    <a:pt x="4010" y="4098"/>
                    <a:pt x="4053" y="4266"/>
                  </a:cubicBezTo>
                  <a:cubicBezTo>
                    <a:pt x="4082" y="4372"/>
                    <a:pt x="4142" y="4465"/>
                    <a:pt x="4177" y="4568"/>
                  </a:cubicBezTo>
                  <a:cubicBezTo>
                    <a:pt x="4270" y="4840"/>
                    <a:pt x="4341" y="5120"/>
                    <a:pt x="4375" y="5405"/>
                  </a:cubicBezTo>
                  <a:cubicBezTo>
                    <a:pt x="4405" y="5642"/>
                    <a:pt x="4392" y="5885"/>
                    <a:pt x="4342" y="6119"/>
                  </a:cubicBezTo>
                  <a:cubicBezTo>
                    <a:pt x="4316" y="6228"/>
                    <a:pt x="4284" y="6346"/>
                    <a:pt x="4199" y="6425"/>
                  </a:cubicBezTo>
                  <a:cubicBezTo>
                    <a:pt x="4165" y="6459"/>
                    <a:pt x="4120" y="6478"/>
                    <a:pt x="4073" y="6485"/>
                  </a:cubicBezTo>
                  <a:cubicBezTo>
                    <a:pt x="4047" y="6576"/>
                    <a:pt x="3960" y="6630"/>
                    <a:pt x="3926" y="6717"/>
                  </a:cubicBezTo>
                  <a:cubicBezTo>
                    <a:pt x="3885" y="6864"/>
                    <a:pt x="3928" y="7017"/>
                    <a:pt x="3921" y="7167"/>
                  </a:cubicBezTo>
                  <a:cubicBezTo>
                    <a:pt x="3909" y="7500"/>
                    <a:pt x="3901" y="7833"/>
                    <a:pt x="3893" y="8166"/>
                  </a:cubicBezTo>
                  <a:cubicBezTo>
                    <a:pt x="3887" y="8462"/>
                    <a:pt x="3872" y="8758"/>
                    <a:pt x="3864" y="9054"/>
                  </a:cubicBezTo>
                  <a:cubicBezTo>
                    <a:pt x="3858" y="9471"/>
                    <a:pt x="3869" y="9888"/>
                    <a:pt x="3847" y="10305"/>
                  </a:cubicBezTo>
                  <a:cubicBezTo>
                    <a:pt x="3779" y="11240"/>
                    <a:pt x="3729" y="12179"/>
                    <a:pt x="3566" y="13104"/>
                  </a:cubicBezTo>
                  <a:cubicBezTo>
                    <a:pt x="3542" y="13226"/>
                    <a:pt x="3515" y="13349"/>
                    <a:pt x="3461" y="13461"/>
                  </a:cubicBezTo>
                  <a:cubicBezTo>
                    <a:pt x="3438" y="13512"/>
                    <a:pt x="3398" y="13554"/>
                    <a:pt x="3347" y="13577"/>
                  </a:cubicBezTo>
                  <a:cubicBezTo>
                    <a:pt x="3338" y="13612"/>
                    <a:pt x="3331" y="13647"/>
                    <a:pt x="3318" y="13681"/>
                  </a:cubicBezTo>
                  <a:cubicBezTo>
                    <a:pt x="3188" y="13713"/>
                    <a:pt x="3052" y="13716"/>
                    <a:pt x="2920" y="13695"/>
                  </a:cubicBezTo>
                  <a:cubicBezTo>
                    <a:pt x="2876" y="13691"/>
                    <a:pt x="2842" y="13657"/>
                    <a:pt x="2825" y="13618"/>
                  </a:cubicBezTo>
                  <a:cubicBezTo>
                    <a:pt x="2797" y="13556"/>
                    <a:pt x="2794" y="13483"/>
                    <a:pt x="2755" y="13425"/>
                  </a:cubicBezTo>
                  <a:cubicBezTo>
                    <a:pt x="2716" y="13364"/>
                    <a:pt x="2662" y="13306"/>
                    <a:pt x="2654" y="13230"/>
                  </a:cubicBezTo>
                  <a:cubicBezTo>
                    <a:pt x="2623" y="13026"/>
                    <a:pt x="2651" y="12819"/>
                    <a:pt x="2677" y="12616"/>
                  </a:cubicBezTo>
                  <a:cubicBezTo>
                    <a:pt x="2756" y="12060"/>
                    <a:pt x="2754" y="11498"/>
                    <a:pt x="2816" y="10941"/>
                  </a:cubicBezTo>
                  <a:cubicBezTo>
                    <a:pt x="2842" y="10721"/>
                    <a:pt x="2873" y="10501"/>
                    <a:pt x="2882" y="10279"/>
                  </a:cubicBezTo>
                  <a:cubicBezTo>
                    <a:pt x="2902" y="9875"/>
                    <a:pt x="2882" y="9470"/>
                    <a:pt x="2858" y="9067"/>
                  </a:cubicBezTo>
                  <a:cubicBezTo>
                    <a:pt x="2833" y="8518"/>
                    <a:pt x="2673" y="7988"/>
                    <a:pt x="2520" y="7465"/>
                  </a:cubicBezTo>
                  <a:cubicBezTo>
                    <a:pt x="2452" y="7543"/>
                    <a:pt x="2413" y="7641"/>
                    <a:pt x="2385" y="7739"/>
                  </a:cubicBezTo>
                  <a:cubicBezTo>
                    <a:pt x="2233" y="8260"/>
                    <a:pt x="2118" y="8792"/>
                    <a:pt x="1977" y="9316"/>
                  </a:cubicBezTo>
                  <a:cubicBezTo>
                    <a:pt x="1908" y="9576"/>
                    <a:pt x="1828" y="9833"/>
                    <a:pt x="1757" y="10093"/>
                  </a:cubicBezTo>
                  <a:cubicBezTo>
                    <a:pt x="1604" y="10644"/>
                    <a:pt x="1464" y="11198"/>
                    <a:pt x="1328" y="11754"/>
                  </a:cubicBezTo>
                  <a:cubicBezTo>
                    <a:pt x="1262" y="12035"/>
                    <a:pt x="1188" y="12315"/>
                    <a:pt x="1102" y="12591"/>
                  </a:cubicBezTo>
                  <a:cubicBezTo>
                    <a:pt x="1042" y="12788"/>
                    <a:pt x="1014" y="12995"/>
                    <a:pt x="933" y="13186"/>
                  </a:cubicBezTo>
                  <a:cubicBezTo>
                    <a:pt x="886" y="13295"/>
                    <a:pt x="812" y="13395"/>
                    <a:pt x="708" y="13455"/>
                  </a:cubicBezTo>
                  <a:cubicBezTo>
                    <a:pt x="683" y="13526"/>
                    <a:pt x="682" y="13610"/>
                    <a:pt x="629" y="13668"/>
                  </a:cubicBezTo>
                  <a:cubicBezTo>
                    <a:pt x="497" y="13698"/>
                    <a:pt x="355" y="13710"/>
                    <a:pt x="224" y="13668"/>
                  </a:cubicBezTo>
                  <a:cubicBezTo>
                    <a:pt x="187" y="13659"/>
                    <a:pt x="161" y="13629"/>
                    <a:pt x="146" y="13597"/>
                  </a:cubicBezTo>
                  <a:cubicBezTo>
                    <a:pt x="116" y="13537"/>
                    <a:pt x="110" y="13470"/>
                    <a:pt x="87" y="13408"/>
                  </a:cubicBezTo>
                  <a:cubicBezTo>
                    <a:pt x="62" y="13340"/>
                    <a:pt x="20" y="13277"/>
                    <a:pt x="10" y="13204"/>
                  </a:cubicBezTo>
                  <a:cubicBezTo>
                    <a:pt x="0" y="13123"/>
                    <a:pt x="32" y="13046"/>
                    <a:pt x="48" y="12968"/>
                  </a:cubicBezTo>
                  <a:cubicBezTo>
                    <a:pt x="77" y="12835"/>
                    <a:pt x="54" y="12697"/>
                    <a:pt x="82" y="12564"/>
                  </a:cubicBezTo>
                  <a:cubicBezTo>
                    <a:pt x="126" y="12317"/>
                    <a:pt x="197" y="12075"/>
                    <a:pt x="257" y="11831"/>
                  </a:cubicBezTo>
                  <a:cubicBezTo>
                    <a:pt x="331" y="11532"/>
                    <a:pt x="390" y="11229"/>
                    <a:pt x="456" y="10928"/>
                  </a:cubicBezTo>
                  <a:cubicBezTo>
                    <a:pt x="511" y="10668"/>
                    <a:pt x="586" y="10413"/>
                    <a:pt x="647" y="10155"/>
                  </a:cubicBezTo>
                  <a:cubicBezTo>
                    <a:pt x="715" y="9881"/>
                    <a:pt x="736" y="9597"/>
                    <a:pt x="829" y="9329"/>
                  </a:cubicBezTo>
                  <a:cubicBezTo>
                    <a:pt x="864" y="9226"/>
                    <a:pt x="917" y="9129"/>
                    <a:pt x="936" y="9021"/>
                  </a:cubicBezTo>
                  <a:cubicBezTo>
                    <a:pt x="951" y="8900"/>
                    <a:pt x="892" y="8788"/>
                    <a:pt x="856" y="8676"/>
                  </a:cubicBezTo>
                  <a:cubicBezTo>
                    <a:pt x="780" y="8434"/>
                    <a:pt x="695" y="8194"/>
                    <a:pt x="620" y="7951"/>
                  </a:cubicBezTo>
                  <a:cubicBezTo>
                    <a:pt x="589" y="7852"/>
                    <a:pt x="549" y="7755"/>
                    <a:pt x="535" y="7652"/>
                  </a:cubicBezTo>
                  <a:cubicBezTo>
                    <a:pt x="524" y="7566"/>
                    <a:pt x="538" y="7478"/>
                    <a:pt x="573" y="7400"/>
                  </a:cubicBezTo>
                  <a:cubicBezTo>
                    <a:pt x="533" y="7336"/>
                    <a:pt x="489" y="7269"/>
                    <a:pt x="487" y="7191"/>
                  </a:cubicBezTo>
                  <a:cubicBezTo>
                    <a:pt x="485" y="7094"/>
                    <a:pt x="513" y="6999"/>
                    <a:pt x="526" y="6903"/>
                  </a:cubicBezTo>
                  <a:cubicBezTo>
                    <a:pt x="575" y="6602"/>
                    <a:pt x="665" y="6300"/>
                    <a:pt x="634" y="5992"/>
                  </a:cubicBezTo>
                  <a:cubicBezTo>
                    <a:pt x="624" y="5850"/>
                    <a:pt x="608" y="5709"/>
                    <a:pt x="607" y="5566"/>
                  </a:cubicBezTo>
                  <a:cubicBezTo>
                    <a:pt x="606" y="4891"/>
                    <a:pt x="614" y="4215"/>
                    <a:pt x="658" y="3541"/>
                  </a:cubicBezTo>
                  <a:cubicBezTo>
                    <a:pt x="671" y="3334"/>
                    <a:pt x="673" y="3125"/>
                    <a:pt x="698" y="2918"/>
                  </a:cubicBezTo>
                  <a:cubicBezTo>
                    <a:pt x="710" y="2821"/>
                    <a:pt x="724" y="2721"/>
                    <a:pt x="765" y="2630"/>
                  </a:cubicBezTo>
                  <a:cubicBezTo>
                    <a:pt x="797" y="2559"/>
                    <a:pt x="871" y="2520"/>
                    <a:pt x="940" y="2490"/>
                  </a:cubicBezTo>
                  <a:cubicBezTo>
                    <a:pt x="1050" y="2441"/>
                    <a:pt x="1170" y="2412"/>
                    <a:pt x="1270" y="2342"/>
                  </a:cubicBezTo>
                  <a:cubicBezTo>
                    <a:pt x="1289" y="2273"/>
                    <a:pt x="1279" y="2200"/>
                    <a:pt x="1269" y="2131"/>
                  </a:cubicBezTo>
                  <a:cubicBezTo>
                    <a:pt x="1241" y="1966"/>
                    <a:pt x="1162" y="1817"/>
                    <a:pt x="1122" y="1656"/>
                  </a:cubicBezTo>
                  <a:cubicBezTo>
                    <a:pt x="1091" y="1536"/>
                    <a:pt x="1085" y="1409"/>
                    <a:pt x="1112" y="1288"/>
                  </a:cubicBezTo>
                  <a:cubicBezTo>
                    <a:pt x="1145" y="1103"/>
                    <a:pt x="1306" y="978"/>
                    <a:pt x="1362" y="803"/>
                  </a:cubicBezTo>
                  <a:cubicBezTo>
                    <a:pt x="1384" y="731"/>
                    <a:pt x="1411" y="661"/>
                    <a:pt x="1442" y="593"/>
                  </a:cubicBezTo>
                  <a:cubicBezTo>
                    <a:pt x="1510" y="441"/>
                    <a:pt x="1583" y="285"/>
                    <a:pt x="1705" y="168"/>
                  </a:cubicBezTo>
                  <a:cubicBezTo>
                    <a:pt x="1778" y="95"/>
                    <a:pt x="1873" y="44"/>
                    <a:pt x="1975" y="27"/>
                  </a:cubicBezTo>
                  <a:close/>
                  <a:moveTo>
                    <a:pt x="1753" y="2256"/>
                  </a:moveTo>
                  <a:cubicBezTo>
                    <a:pt x="1758" y="2351"/>
                    <a:pt x="1774" y="2446"/>
                    <a:pt x="1773" y="2541"/>
                  </a:cubicBezTo>
                  <a:cubicBezTo>
                    <a:pt x="1775" y="2705"/>
                    <a:pt x="1801" y="2867"/>
                    <a:pt x="1815" y="3030"/>
                  </a:cubicBezTo>
                  <a:cubicBezTo>
                    <a:pt x="1830" y="3200"/>
                    <a:pt x="1853" y="3371"/>
                    <a:pt x="1873" y="3541"/>
                  </a:cubicBezTo>
                  <a:cubicBezTo>
                    <a:pt x="1906" y="3611"/>
                    <a:pt x="1947" y="3678"/>
                    <a:pt x="1981" y="3748"/>
                  </a:cubicBezTo>
                  <a:cubicBezTo>
                    <a:pt x="2050" y="3887"/>
                    <a:pt x="2141" y="4014"/>
                    <a:pt x="2221" y="4147"/>
                  </a:cubicBezTo>
                  <a:cubicBezTo>
                    <a:pt x="2266" y="4226"/>
                    <a:pt x="2322" y="4299"/>
                    <a:pt x="2372" y="4375"/>
                  </a:cubicBezTo>
                  <a:cubicBezTo>
                    <a:pt x="2387" y="4293"/>
                    <a:pt x="2395" y="4209"/>
                    <a:pt x="2414" y="4127"/>
                  </a:cubicBezTo>
                  <a:cubicBezTo>
                    <a:pt x="2448" y="4024"/>
                    <a:pt x="2477" y="3920"/>
                    <a:pt x="2509" y="3816"/>
                  </a:cubicBezTo>
                  <a:cubicBezTo>
                    <a:pt x="2532" y="3737"/>
                    <a:pt x="2568" y="3662"/>
                    <a:pt x="2576" y="3580"/>
                  </a:cubicBezTo>
                  <a:cubicBezTo>
                    <a:pt x="2596" y="3450"/>
                    <a:pt x="2612" y="3319"/>
                    <a:pt x="2653" y="3194"/>
                  </a:cubicBezTo>
                  <a:cubicBezTo>
                    <a:pt x="2681" y="3108"/>
                    <a:pt x="2693" y="3018"/>
                    <a:pt x="2704" y="2929"/>
                  </a:cubicBezTo>
                  <a:cubicBezTo>
                    <a:pt x="2707" y="2824"/>
                    <a:pt x="2701" y="2720"/>
                    <a:pt x="2710" y="2616"/>
                  </a:cubicBezTo>
                  <a:cubicBezTo>
                    <a:pt x="2723" y="2492"/>
                    <a:pt x="2689" y="2370"/>
                    <a:pt x="2678" y="2247"/>
                  </a:cubicBezTo>
                  <a:cubicBezTo>
                    <a:pt x="2631" y="2310"/>
                    <a:pt x="2585" y="2374"/>
                    <a:pt x="2522" y="2422"/>
                  </a:cubicBezTo>
                  <a:cubicBezTo>
                    <a:pt x="2415" y="2457"/>
                    <a:pt x="2303" y="2468"/>
                    <a:pt x="2191" y="2477"/>
                  </a:cubicBezTo>
                  <a:cubicBezTo>
                    <a:pt x="2128" y="2472"/>
                    <a:pt x="2066" y="2461"/>
                    <a:pt x="2004" y="2449"/>
                  </a:cubicBezTo>
                  <a:cubicBezTo>
                    <a:pt x="1962" y="2431"/>
                    <a:pt x="1922" y="2408"/>
                    <a:pt x="1883" y="2385"/>
                  </a:cubicBezTo>
                  <a:cubicBezTo>
                    <a:pt x="1837" y="2344"/>
                    <a:pt x="1797" y="2299"/>
                    <a:pt x="1753" y="2256"/>
                  </a:cubicBezTo>
                  <a:close/>
                  <a:moveTo>
                    <a:pt x="3297" y="3809"/>
                  </a:moveTo>
                  <a:cubicBezTo>
                    <a:pt x="3271" y="3893"/>
                    <a:pt x="3272" y="3981"/>
                    <a:pt x="3266" y="4068"/>
                  </a:cubicBezTo>
                  <a:cubicBezTo>
                    <a:pt x="3247" y="4150"/>
                    <a:pt x="3240" y="4233"/>
                    <a:pt x="3233" y="4317"/>
                  </a:cubicBezTo>
                  <a:cubicBezTo>
                    <a:pt x="3236" y="4385"/>
                    <a:pt x="3245" y="4454"/>
                    <a:pt x="3263" y="4520"/>
                  </a:cubicBezTo>
                  <a:cubicBezTo>
                    <a:pt x="3301" y="4619"/>
                    <a:pt x="3348" y="4715"/>
                    <a:pt x="3394" y="4810"/>
                  </a:cubicBezTo>
                  <a:cubicBezTo>
                    <a:pt x="3503" y="5017"/>
                    <a:pt x="3571" y="5241"/>
                    <a:pt x="3661" y="5456"/>
                  </a:cubicBezTo>
                  <a:cubicBezTo>
                    <a:pt x="3724" y="5604"/>
                    <a:pt x="3759" y="5762"/>
                    <a:pt x="3832" y="5907"/>
                  </a:cubicBezTo>
                  <a:cubicBezTo>
                    <a:pt x="3865" y="5877"/>
                    <a:pt x="3894" y="5844"/>
                    <a:pt x="3922" y="5810"/>
                  </a:cubicBezTo>
                  <a:cubicBezTo>
                    <a:pt x="3944" y="5755"/>
                    <a:pt x="3961" y="5694"/>
                    <a:pt x="3942" y="5636"/>
                  </a:cubicBezTo>
                  <a:cubicBezTo>
                    <a:pt x="3909" y="5433"/>
                    <a:pt x="3811" y="5250"/>
                    <a:pt x="3730" y="5063"/>
                  </a:cubicBezTo>
                  <a:cubicBezTo>
                    <a:pt x="3669" y="4894"/>
                    <a:pt x="3645" y="4715"/>
                    <a:pt x="3588" y="4545"/>
                  </a:cubicBezTo>
                  <a:cubicBezTo>
                    <a:pt x="3570" y="4479"/>
                    <a:pt x="3533" y="4420"/>
                    <a:pt x="3517" y="4353"/>
                  </a:cubicBezTo>
                  <a:cubicBezTo>
                    <a:pt x="3497" y="4276"/>
                    <a:pt x="3457" y="4205"/>
                    <a:pt x="3442" y="4126"/>
                  </a:cubicBezTo>
                  <a:cubicBezTo>
                    <a:pt x="3425" y="4063"/>
                    <a:pt x="3416" y="3997"/>
                    <a:pt x="3396" y="3935"/>
                  </a:cubicBezTo>
                  <a:cubicBezTo>
                    <a:pt x="3375" y="3891"/>
                    <a:pt x="3354" y="3847"/>
                    <a:pt x="3343" y="3800"/>
                  </a:cubicBezTo>
                  <a:cubicBezTo>
                    <a:pt x="3328" y="3803"/>
                    <a:pt x="3312" y="3806"/>
                    <a:pt x="3297" y="3809"/>
                  </a:cubicBezTo>
                  <a:close/>
                  <a:moveTo>
                    <a:pt x="1263" y="4158"/>
                  </a:moveTo>
                  <a:cubicBezTo>
                    <a:pt x="1256" y="4248"/>
                    <a:pt x="1252" y="4338"/>
                    <a:pt x="1248" y="4428"/>
                  </a:cubicBezTo>
                  <a:cubicBezTo>
                    <a:pt x="1237" y="4712"/>
                    <a:pt x="1217" y="4995"/>
                    <a:pt x="1201" y="5279"/>
                  </a:cubicBezTo>
                  <a:cubicBezTo>
                    <a:pt x="1183" y="5600"/>
                    <a:pt x="1136" y="5919"/>
                    <a:pt x="1123" y="6241"/>
                  </a:cubicBezTo>
                  <a:cubicBezTo>
                    <a:pt x="1115" y="6416"/>
                    <a:pt x="1104" y="6591"/>
                    <a:pt x="1095" y="6766"/>
                  </a:cubicBezTo>
                  <a:cubicBezTo>
                    <a:pt x="1096" y="6916"/>
                    <a:pt x="1099" y="7069"/>
                    <a:pt x="1059" y="7215"/>
                  </a:cubicBezTo>
                  <a:cubicBezTo>
                    <a:pt x="1040" y="7290"/>
                    <a:pt x="1062" y="7377"/>
                    <a:pt x="1012" y="7442"/>
                  </a:cubicBezTo>
                  <a:cubicBezTo>
                    <a:pt x="1018" y="7465"/>
                    <a:pt x="1022" y="7489"/>
                    <a:pt x="1034" y="7510"/>
                  </a:cubicBezTo>
                  <a:cubicBezTo>
                    <a:pt x="1056" y="7530"/>
                    <a:pt x="1081" y="7546"/>
                    <a:pt x="1105" y="7564"/>
                  </a:cubicBezTo>
                  <a:cubicBezTo>
                    <a:pt x="1106" y="7493"/>
                    <a:pt x="1101" y="7422"/>
                    <a:pt x="1113" y="7352"/>
                  </a:cubicBezTo>
                  <a:cubicBezTo>
                    <a:pt x="1138" y="7177"/>
                    <a:pt x="1158" y="7002"/>
                    <a:pt x="1197" y="6830"/>
                  </a:cubicBezTo>
                  <a:cubicBezTo>
                    <a:pt x="1217" y="6784"/>
                    <a:pt x="1248" y="6745"/>
                    <a:pt x="1272" y="6702"/>
                  </a:cubicBezTo>
                  <a:cubicBezTo>
                    <a:pt x="1250" y="6702"/>
                    <a:pt x="1229" y="6702"/>
                    <a:pt x="1207" y="6702"/>
                  </a:cubicBezTo>
                  <a:cubicBezTo>
                    <a:pt x="1226" y="6569"/>
                    <a:pt x="1246" y="6437"/>
                    <a:pt x="1264" y="6304"/>
                  </a:cubicBezTo>
                  <a:cubicBezTo>
                    <a:pt x="1291" y="6143"/>
                    <a:pt x="1292" y="5979"/>
                    <a:pt x="1306" y="5817"/>
                  </a:cubicBezTo>
                  <a:cubicBezTo>
                    <a:pt x="1323" y="5512"/>
                    <a:pt x="1349" y="5206"/>
                    <a:pt x="1407" y="4905"/>
                  </a:cubicBezTo>
                  <a:cubicBezTo>
                    <a:pt x="1414" y="4813"/>
                    <a:pt x="1414" y="4719"/>
                    <a:pt x="1392" y="4629"/>
                  </a:cubicBezTo>
                  <a:cubicBezTo>
                    <a:pt x="1355" y="4471"/>
                    <a:pt x="1294" y="4318"/>
                    <a:pt x="1263" y="4158"/>
                  </a:cubicBezTo>
                  <a:close/>
                  <a:moveTo>
                    <a:pt x="2233" y="6473"/>
                  </a:moveTo>
                  <a:cubicBezTo>
                    <a:pt x="2360" y="6469"/>
                    <a:pt x="2488" y="6467"/>
                    <a:pt x="2616" y="6461"/>
                  </a:cubicBezTo>
                  <a:cubicBezTo>
                    <a:pt x="2745" y="6450"/>
                    <a:pt x="2874" y="6438"/>
                    <a:pt x="3002" y="6426"/>
                  </a:cubicBezTo>
                  <a:cubicBezTo>
                    <a:pt x="2830" y="6071"/>
                    <a:pt x="2663" y="5715"/>
                    <a:pt x="2491" y="5361"/>
                  </a:cubicBezTo>
                  <a:cubicBezTo>
                    <a:pt x="2407" y="5732"/>
                    <a:pt x="2318" y="6102"/>
                    <a:pt x="2233" y="6473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73">
              <a:extLst>
                <a:ext uri="{FF2B5EF4-FFF2-40B4-BE49-F238E27FC236}">
                  <a16:creationId xmlns:a16="http://schemas.microsoft.com/office/drawing/2014/main" id="{5F5ABD5D-6C40-40B7-90A8-C4B8B802F8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96" y="1679"/>
              <a:ext cx="869" cy="2452"/>
            </a:xfrm>
            <a:custGeom>
              <a:avLst/>
              <a:gdLst>
                <a:gd name="T0" fmla="*/ 1728 w 4458"/>
                <a:gd name="T1" fmla="*/ 0 h 12566"/>
                <a:gd name="T2" fmla="*/ 2020 w 4458"/>
                <a:gd name="T3" fmla="*/ 714 h 12566"/>
                <a:gd name="T4" fmla="*/ 2167 w 4458"/>
                <a:gd name="T5" fmla="*/ 547 h 12566"/>
                <a:gd name="T6" fmla="*/ 2075 w 4458"/>
                <a:gd name="T7" fmla="*/ 437 h 12566"/>
                <a:gd name="T8" fmla="*/ 2390 w 4458"/>
                <a:gd name="T9" fmla="*/ 418 h 12566"/>
                <a:gd name="T10" fmla="*/ 2317 w 4458"/>
                <a:gd name="T11" fmla="*/ 520 h 12566"/>
                <a:gd name="T12" fmla="*/ 2403 w 4458"/>
                <a:gd name="T13" fmla="*/ 1147 h 12566"/>
                <a:gd name="T14" fmla="*/ 2624 w 4458"/>
                <a:gd name="T15" fmla="*/ 284 h 12566"/>
                <a:gd name="T16" fmla="*/ 3290 w 4458"/>
                <a:gd name="T17" fmla="*/ 389 h 12566"/>
                <a:gd name="T18" fmla="*/ 4009 w 4458"/>
                <a:gd name="T19" fmla="*/ 835 h 12566"/>
                <a:gd name="T20" fmla="*/ 4118 w 4458"/>
                <a:gd name="T21" fmla="*/ 2946 h 12566"/>
                <a:gd name="T22" fmla="*/ 3719 w 4458"/>
                <a:gd name="T23" fmla="*/ 3815 h 12566"/>
                <a:gd name="T24" fmla="*/ 3563 w 4458"/>
                <a:gd name="T25" fmla="*/ 4582 h 12566"/>
                <a:gd name="T26" fmla="*/ 3524 w 4458"/>
                <a:gd name="T27" fmla="*/ 5034 h 12566"/>
                <a:gd name="T28" fmla="*/ 3704 w 4458"/>
                <a:gd name="T29" fmla="*/ 6394 h 12566"/>
                <a:gd name="T30" fmla="*/ 3965 w 4458"/>
                <a:gd name="T31" fmla="*/ 8795 h 12566"/>
                <a:gd name="T32" fmla="*/ 3911 w 4458"/>
                <a:gd name="T33" fmla="*/ 11371 h 12566"/>
                <a:gd name="T34" fmla="*/ 3808 w 4458"/>
                <a:gd name="T35" fmla="*/ 11456 h 12566"/>
                <a:gd name="T36" fmla="*/ 4269 w 4458"/>
                <a:gd name="T37" fmla="*/ 12088 h 12566"/>
                <a:gd name="T38" fmla="*/ 3808 w 4458"/>
                <a:gd name="T39" fmla="*/ 12462 h 12566"/>
                <a:gd name="T40" fmla="*/ 3404 w 4458"/>
                <a:gd name="T41" fmla="*/ 11997 h 12566"/>
                <a:gd name="T42" fmla="*/ 2970 w 4458"/>
                <a:gd name="T43" fmla="*/ 9923 h 12566"/>
                <a:gd name="T44" fmla="*/ 2965 w 4458"/>
                <a:gd name="T45" fmla="*/ 8771 h 12566"/>
                <a:gd name="T46" fmla="*/ 2835 w 4458"/>
                <a:gd name="T47" fmla="*/ 7996 h 12566"/>
                <a:gd name="T48" fmla="*/ 2627 w 4458"/>
                <a:gd name="T49" fmla="*/ 7465 h 12566"/>
                <a:gd name="T50" fmla="*/ 2077 w 4458"/>
                <a:gd name="T51" fmla="*/ 5734 h 12566"/>
                <a:gd name="T52" fmla="*/ 1840 w 4458"/>
                <a:gd name="T53" fmla="*/ 8384 h 12566"/>
                <a:gd name="T54" fmla="*/ 1822 w 4458"/>
                <a:gd name="T55" fmla="*/ 9832 h 12566"/>
                <a:gd name="T56" fmla="*/ 1970 w 4458"/>
                <a:gd name="T57" fmla="*/ 11019 h 12566"/>
                <a:gd name="T58" fmla="*/ 1855 w 4458"/>
                <a:gd name="T59" fmla="*/ 11035 h 12566"/>
                <a:gd name="T60" fmla="*/ 2053 w 4458"/>
                <a:gd name="T61" fmla="*/ 12053 h 12566"/>
                <a:gd name="T62" fmla="*/ 1329 w 4458"/>
                <a:gd name="T63" fmla="*/ 11913 h 12566"/>
                <a:gd name="T64" fmla="*/ 1228 w 4458"/>
                <a:gd name="T65" fmla="*/ 11397 h 12566"/>
                <a:gd name="T66" fmla="*/ 1170 w 4458"/>
                <a:gd name="T67" fmla="*/ 11100 h 12566"/>
                <a:gd name="T68" fmla="*/ 1026 w 4458"/>
                <a:gd name="T69" fmla="*/ 10196 h 12566"/>
                <a:gd name="T70" fmla="*/ 818 w 4458"/>
                <a:gd name="T71" fmla="*/ 6772 h 12566"/>
                <a:gd name="T72" fmla="*/ 749 w 4458"/>
                <a:gd name="T73" fmla="*/ 4458 h 12566"/>
                <a:gd name="T74" fmla="*/ 575 w 4458"/>
                <a:gd name="T75" fmla="*/ 4007 h 12566"/>
                <a:gd name="T76" fmla="*/ 22 w 4458"/>
                <a:gd name="T77" fmla="*/ 3047 h 12566"/>
                <a:gd name="T78" fmla="*/ 149 w 4458"/>
                <a:gd name="T79" fmla="*/ 1334 h 12566"/>
                <a:gd name="T80" fmla="*/ 631 w 4458"/>
                <a:gd name="T81" fmla="*/ 616 h 12566"/>
                <a:gd name="T82" fmla="*/ 1324 w 4458"/>
                <a:gd name="T83" fmla="*/ 225 h 12566"/>
                <a:gd name="T84" fmla="*/ 2011 w 4458"/>
                <a:gd name="T85" fmla="*/ 3886 h 12566"/>
                <a:gd name="T86" fmla="*/ 2457 w 4458"/>
                <a:gd name="T87" fmla="*/ 3651 h 12566"/>
                <a:gd name="T88" fmla="*/ 2261 w 4458"/>
                <a:gd name="T89" fmla="*/ 3599 h 12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58" h="12566">
                  <a:moveTo>
                    <a:pt x="1324" y="225"/>
                  </a:moveTo>
                  <a:cubicBezTo>
                    <a:pt x="1457" y="147"/>
                    <a:pt x="1593" y="74"/>
                    <a:pt x="1728" y="0"/>
                  </a:cubicBezTo>
                  <a:cubicBezTo>
                    <a:pt x="1778" y="124"/>
                    <a:pt x="1824" y="250"/>
                    <a:pt x="1885" y="369"/>
                  </a:cubicBezTo>
                  <a:cubicBezTo>
                    <a:pt x="1943" y="478"/>
                    <a:pt x="1975" y="599"/>
                    <a:pt x="2020" y="714"/>
                  </a:cubicBezTo>
                  <a:cubicBezTo>
                    <a:pt x="2038" y="754"/>
                    <a:pt x="2060" y="792"/>
                    <a:pt x="2077" y="832"/>
                  </a:cubicBezTo>
                  <a:cubicBezTo>
                    <a:pt x="2108" y="737"/>
                    <a:pt x="2138" y="642"/>
                    <a:pt x="2167" y="547"/>
                  </a:cubicBezTo>
                  <a:cubicBezTo>
                    <a:pt x="2145" y="533"/>
                    <a:pt x="2123" y="519"/>
                    <a:pt x="2104" y="502"/>
                  </a:cubicBezTo>
                  <a:cubicBezTo>
                    <a:pt x="2092" y="482"/>
                    <a:pt x="2084" y="459"/>
                    <a:pt x="2075" y="437"/>
                  </a:cubicBezTo>
                  <a:cubicBezTo>
                    <a:pt x="2136" y="390"/>
                    <a:pt x="2199" y="345"/>
                    <a:pt x="2261" y="298"/>
                  </a:cubicBezTo>
                  <a:cubicBezTo>
                    <a:pt x="2303" y="339"/>
                    <a:pt x="2347" y="379"/>
                    <a:pt x="2390" y="418"/>
                  </a:cubicBezTo>
                  <a:cubicBezTo>
                    <a:pt x="2391" y="446"/>
                    <a:pt x="2390" y="474"/>
                    <a:pt x="2391" y="502"/>
                  </a:cubicBezTo>
                  <a:cubicBezTo>
                    <a:pt x="2366" y="509"/>
                    <a:pt x="2342" y="515"/>
                    <a:pt x="2317" y="520"/>
                  </a:cubicBezTo>
                  <a:cubicBezTo>
                    <a:pt x="2352" y="635"/>
                    <a:pt x="2376" y="752"/>
                    <a:pt x="2398" y="870"/>
                  </a:cubicBezTo>
                  <a:cubicBezTo>
                    <a:pt x="2403" y="962"/>
                    <a:pt x="2397" y="1054"/>
                    <a:pt x="2403" y="1147"/>
                  </a:cubicBezTo>
                  <a:cubicBezTo>
                    <a:pt x="2432" y="974"/>
                    <a:pt x="2471" y="803"/>
                    <a:pt x="2516" y="634"/>
                  </a:cubicBezTo>
                  <a:cubicBezTo>
                    <a:pt x="2542" y="515"/>
                    <a:pt x="2582" y="399"/>
                    <a:pt x="2624" y="284"/>
                  </a:cubicBezTo>
                  <a:cubicBezTo>
                    <a:pt x="2649" y="203"/>
                    <a:pt x="2691" y="125"/>
                    <a:pt x="2694" y="38"/>
                  </a:cubicBezTo>
                  <a:cubicBezTo>
                    <a:pt x="2914" y="115"/>
                    <a:pt x="3081" y="289"/>
                    <a:pt x="3290" y="389"/>
                  </a:cubicBezTo>
                  <a:cubicBezTo>
                    <a:pt x="3481" y="475"/>
                    <a:pt x="3696" y="514"/>
                    <a:pt x="3867" y="640"/>
                  </a:cubicBezTo>
                  <a:cubicBezTo>
                    <a:pt x="3933" y="688"/>
                    <a:pt x="3985" y="756"/>
                    <a:pt x="4009" y="835"/>
                  </a:cubicBezTo>
                  <a:cubicBezTo>
                    <a:pt x="4111" y="1136"/>
                    <a:pt x="4118" y="1456"/>
                    <a:pt x="4131" y="1771"/>
                  </a:cubicBezTo>
                  <a:cubicBezTo>
                    <a:pt x="4142" y="2163"/>
                    <a:pt x="4142" y="2555"/>
                    <a:pt x="4118" y="2946"/>
                  </a:cubicBezTo>
                  <a:cubicBezTo>
                    <a:pt x="4109" y="3060"/>
                    <a:pt x="4108" y="3177"/>
                    <a:pt x="4066" y="3285"/>
                  </a:cubicBezTo>
                  <a:cubicBezTo>
                    <a:pt x="3991" y="3485"/>
                    <a:pt x="3845" y="3646"/>
                    <a:pt x="3719" y="3815"/>
                  </a:cubicBezTo>
                  <a:cubicBezTo>
                    <a:pt x="3595" y="3981"/>
                    <a:pt x="3467" y="4145"/>
                    <a:pt x="3354" y="4319"/>
                  </a:cubicBezTo>
                  <a:cubicBezTo>
                    <a:pt x="3388" y="4431"/>
                    <a:pt x="3491" y="4496"/>
                    <a:pt x="3563" y="4582"/>
                  </a:cubicBezTo>
                  <a:cubicBezTo>
                    <a:pt x="3591" y="4615"/>
                    <a:pt x="3616" y="4659"/>
                    <a:pt x="3604" y="4703"/>
                  </a:cubicBezTo>
                  <a:cubicBezTo>
                    <a:pt x="3535" y="4798"/>
                    <a:pt x="3525" y="4920"/>
                    <a:pt x="3524" y="5034"/>
                  </a:cubicBezTo>
                  <a:cubicBezTo>
                    <a:pt x="3520" y="5252"/>
                    <a:pt x="3553" y="5469"/>
                    <a:pt x="3594" y="5683"/>
                  </a:cubicBezTo>
                  <a:cubicBezTo>
                    <a:pt x="3646" y="5917"/>
                    <a:pt x="3665" y="6157"/>
                    <a:pt x="3704" y="6394"/>
                  </a:cubicBezTo>
                  <a:cubicBezTo>
                    <a:pt x="3795" y="7030"/>
                    <a:pt x="3850" y="7670"/>
                    <a:pt x="3909" y="8309"/>
                  </a:cubicBezTo>
                  <a:cubicBezTo>
                    <a:pt x="3924" y="8471"/>
                    <a:pt x="3974" y="8631"/>
                    <a:pt x="3965" y="8795"/>
                  </a:cubicBezTo>
                  <a:cubicBezTo>
                    <a:pt x="3936" y="9425"/>
                    <a:pt x="3844" y="10052"/>
                    <a:pt x="3851" y="10683"/>
                  </a:cubicBezTo>
                  <a:cubicBezTo>
                    <a:pt x="3855" y="10913"/>
                    <a:pt x="3870" y="11144"/>
                    <a:pt x="3911" y="11371"/>
                  </a:cubicBezTo>
                  <a:cubicBezTo>
                    <a:pt x="3917" y="11389"/>
                    <a:pt x="3910" y="11407"/>
                    <a:pt x="3903" y="11424"/>
                  </a:cubicBezTo>
                  <a:cubicBezTo>
                    <a:pt x="3872" y="11435"/>
                    <a:pt x="3837" y="11439"/>
                    <a:pt x="3808" y="11456"/>
                  </a:cubicBezTo>
                  <a:cubicBezTo>
                    <a:pt x="3792" y="11465"/>
                    <a:pt x="3806" y="11484"/>
                    <a:pt x="3811" y="11496"/>
                  </a:cubicBezTo>
                  <a:cubicBezTo>
                    <a:pt x="3932" y="11716"/>
                    <a:pt x="4117" y="11890"/>
                    <a:pt x="4269" y="12088"/>
                  </a:cubicBezTo>
                  <a:cubicBezTo>
                    <a:pt x="4356" y="12202"/>
                    <a:pt x="4433" y="12330"/>
                    <a:pt x="4458" y="12474"/>
                  </a:cubicBezTo>
                  <a:cubicBezTo>
                    <a:pt x="4252" y="12566"/>
                    <a:pt x="4014" y="12540"/>
                    <a:pt x="3808" y="12462"/>
                  </a:cubicBezTo>
                  <a:cubicBezTo>
                    <a:pt x="3698" y="12419"/>
                    <a:pt x="3591" y="12367"/>
                    <a:pt x="3492" y="12303"/>
                  </a:cubicBezTo>
                  <a:cubicBezTo>
                    <a:pt x="3429" y="12213"/>
                    <a:pt x="3433" y="12097"/>
                    <a:pt x="3404" y="11997"/>
                  </a:cubicBezTo>
                  <a:cubicBezTo>
                    <a:pt x="3273" y="11932"/>
                    <a:pt x="3115" y="11898"/>
                    <a:pt x="3020" y="11777"/>
                  </a:cubicBezTo>
                  <a:cubicBezTo>
                    <a:pt x="3069" y="11158"/>
                    <a:pt x="2934" y="10542"/>
                    <a:pt x="2970" y="9923"/>
                  </a:cubicBezTo>
                  <a:cubicBezTo>
                    <a:pt x="2985" y="9772"/>
                    <a:pt x="3021" y="9623"/>
                    <a:pt x="3021" y="9471"/>
                  </a:cubicBezTo>
                  <a:cubicBezTo>
                    <a:pt x="3019" y="9237"/>
                    <a:pt x="2973" y="9005"/>
                    <a:pt x="2965" y="8771"/>
                  </a:cubicBezTo>
                  <a:cubicBezTo>
                    <a:pt x="2960" y="8599"/>
                    <a:pt x="3015" y="8429"/>
                    <a:pt x="2993" y="8257"/>
                  </a:cubicBezTo>
                  <a:cubicBezTo>
                    <a:pt x="2974" y="8152"/>
                    <a:pt x="2881" y="8087"/>
                    <a:pt x="2835" y="7996"/>
                  </a:cubicBezTo>
                  <a:cubicBezTo>
                    <a:pt x="2783" y="7895"/>
                    <a:pt x="2811" y="7774"/>
                    <a:pt x="2758" y="7674"/>
                  </a:cubicBezTo>
                  <a:cubicBezTo>
                    <a:pt x="2722" y="7599"/>
                    <a:pt x="2651" y="7546"/>
                    <a:pt x="2627" y="7465"/>
                  </a:cubicBezTo>
                  <a:cubicBezTo>
                    <a:pt x="2584" y="7320"/>
                    <a:pt x="2604" y="7167"/>
                    <a:pt x="2574" y="7020"/>
                  </a:cubicBezTo>
                  <a:cubicBezTo>
                    <a:pt x="2489" y="6564"/>
                    <a:pt x="2263" y="6154"/>
                    <a:pt x="2077" y="5734"/>
                  </a:cubicBezTo>
                  <a:cubicBezTo>
                    <a:pt x="1950" y="6025"/>
                    <a:pt x="1974" y="6350"/>
                    <a:pt x="1994" y="6659"/>
                  </a:cubicBezTo>
                  <a:cubicBezTo>
                    <a:pt x="2034" y="7239"/>
                    <a:pt x="1877" y="7808"/>
                    <a:pt x="1840" y="8384"/>
                  </a:cubicBezTo>
                  <a:cubicBezTo>
                    <a:pt x="1825" y="8563"/>
                    <a:pt x="1830" y="8742"/>
                    <a:pt x="1827" y="8920"/>
                  </a:cubicBezTo>
                  <a:cubicBezTo>
                    <a:pt x="1821" y="9224"/>
                    <a:pt x="1816" y="9528"/>
                    <a:pt x="1822" y="9832"/>
                  </a:cubicBezTo>
                  <a:cubicBezTo>
                    <a:pt x="1833" y="10188"/>
                    <a:pt x="1855" y="10546"/>
                    <a:pt x="1938" y="10893"/>
                  </a:cubicBezTo>
                  <a:cubicBezTo>
                    <a:pt x="1948" y="10935"/>
                    <a:pt x="1964" y="10976"/>
                    <a:pt x="1970" y="11019"/>
                  </a:cubicBezTo>
                  <a:cubicBezTo>
                    <a:pt x="1975" y="11037"/>
                    <a:pt x="1964" y="11052"/>
                    <a:pt x="1951" y="11063"/>
                  </a:cubicBezTo>
                  <a:cubicBezTo>
                    <a:pt x="1920" y="11053"/>
                    <a:pt x="1888" y="11042"/>
                    <a:pt x="1855" y="11035"/>
                  </a:cubicBezTo>
                  <a:cubicBezTo>
                    <a:pt x="1872" y="11292"/>
                    <a:pt x="2007" y="11520"/>
                    <a:pt x="2058" y="11770"/>
                  </a:cubicBezTo>
                  <a:cubicBezTo>
                    <a:pt x="2077" y="11863"/>
                    <a:pt x="2078" y="11961"/>
                    <a:pt x="2053" y="12053"/>
                  </a:cubicBezTo>
                  <a:cubicBezTo>
                    <a:pt x="1927" y="12125"/>
                    <a:pt x="1777" y="12161"/>
                    <a:pt x="1634" y="12129"/>
                  </a:cubicBezTo>
                  <a:cubicBezTo>
                    <a:pt x="1508" y="12102"/>
                    <a:pt x="1399" y="12020"/>
                    <a:pt x="1329" y="11913"/>
                  </a:cubicBezTo>
                  <a:cubicBezTo>
                    <a:pt x="1314" y="11889"/>
                    <a:pt x="1293" y="11866"/>
                    <a:pt x="1292" y="11836"/>
                  </a:cubicBezTo>
                  <a:cubicBezTo>
                    <a:pt x="1280" y="11688"/>
                    <a:pt x="1249" y="11543"/>
                    <a:pt x="1228" y="11397"/>
                  </a:cubicBezTo>
                  <a:cubicBezTo>
                    <a:pt x="1216" y="11310"/>
                    <a:pt x="1220" y="11214"/>
                    <a:pt x="1274" y="11140"/>
                  </a:cubicBezTo>
                  <a:cubicBezTo>
                    <a:pt x="1239" y="11127"/>
                    <a:pt x="1193" y="11133"/>
                    <a:pt x="1170" y="11100"/>
                  </a:cubicBezTo>
                  <a:cubicBezTo>
                    <a:pt x="1083" y="10989"/>
                    <a:pt x="1054" y="10846"/>
                    <a:pt x="1045" y="10709"/>
                  </a:cubicBezTo>
                  <a:cubicBezTo>
                    <a:pt x="1035" y="10538"/>
                    <a:pt x="1044" y="10366"/>
                    <a:pt x="1026" y="10196"/>
                  </a:cubicBezTo>
                  <a:cubicBezTo>
                    <a:pt x="947" y="9569"/>
                    <a:pt x="912" y="8938"/>
                    <a:pt x="884" y="8308"/>
                  </a:cubicBezTo>
                  <a:cubicBezTo>
                    <a:pt x="859" y="7796"/>
                    <a:pt x="848" y="7283"/>
                    <a:pt x="818" y="6772"/>
                  </a:cubicBezTo>
                  <a:cubicBezTo>
                    <a:pt x="766" y="6156"/>
                    <a:pt x="632" y="5542"/>
                    <a:pt x="675" y="4921"/>
                  </a:cubicBezTo>
                  <a:cubicBezTo>
                    <a:pt x="682" y="4764"/>
                    <a:pt x="701" y="4607"/>
                    <a:pt x="749" y="4458"/>
                  </a:cubicBezTo>
                  <a:cubicBezTo>
                    <a:pt x="765" y="4392"/>
                    <a:pt x="792" y="4328"/>
                    <a:pt x="797" y="4260"/>
                  </a:cubicBezTo>
                  <a:cubicBezTo>
                    <a:pt x="735" y="4166"/>
                    <a:pt x="652" y="4088"/>
                    <a:pt x="575" y="4007"/>
                  </a:cubicBezTo>
                  <a:cubicBezTo>
                    <a:pt x="435" y="3867"/>
                    <a:pt x="295" y="3723"/>
                    <a:pt x="191" y="3553"/>
                  </a:cubicBezTo>
                  <a:cubicBezTo>
                    <a:pt x="96" y="3401"/>
                    <a:pt x="36" y="3226"/>
                    <a:pt x="22" y="3047"/>
                  </a:cubicBezTo>
                  <a:cubicBezTo>
                    <a:pt x="0" y="2763"/>
                    <a:pt x="33" y="2479"/>
                    <a:pt x="58" y="2196"/>
                  </a:cubicBezTo>
                  <a:cubicBezTo>
                    <a:pt x="88" y="1909"/>
                    <a:pt x="101" y="1619"/>
                    <a:pt x="149" y="1334"/>
                  </a:cubicBezTo>
                  <a:cubicBezTo>
                    <a:pt x="173" y="1200"/>
                    <a:pt x="201" y="1063"/>
                    <a:pt x="271" y="944"/>
                  </a:cubicBezTo>
                  <a:cubicBezTo>
                    <a:pt x="356" y="802"/>
                    <a:pt x="491" y="700"/>
                    <a:pt x="631" y="616"/>
                  </a:cubicBezTo>
                  <a:cubicBezTo>
                    <a:pt x="763" y="537"/>
                    <a:pt x="902" y="472"/>
                    <a:pt x="1037" y="398"/>
                  </a:cubicBezTo>
                  <a:cubicBezTo>
                    <a:pt x="1135" y="345"/>
                    <a:pt x="1227" y="281"/>
                    <a:pt x="1324" y="225"/>
                  </a:cubicBezTo>
                  <a:close/>
                  <a:moveTo>
                    <a:pt x="2111" y="3423"/>
                  </a:moveTo>
                  <a:cubicBezTo>
                    <a:pt x="2087" y="3579"/>
                    <a:pt x="2042" y="3731"/>
                    <a:pt x="2011" y="3886"/>
                  </a:cubicBezTo>
                  <a:cubicBezTo>
                    <a:pt x="2176" y="3917"/>
                    <a:pt x="2344" y="3901"/>
                    <a:pt x="2511" y="3904"/>
                  </a:cubicBezTo>
                  <a:cubicBezTo>
                    <a:pt x="2494" y="3820"/>
                    <a:pt x="2473" y="3736"/>
                    <a:pt x="2457" y="3651"/>
                  </a:cubicBezTo>
                  <a:cubicBezTo>
                    <a:pt x="2448" y="3579"/>
                    <a:pt x="2444" y="3506"/>
                    <a:pt x="2437" y="3433"/>
                  </a:cubicBezTo>
                  <a:cubicBezTo>
                    <a:pt x="2378" y="3489"/>
                    <a:pt x="2319" y="3544"/>
                    <a:pt x="2261" y="3599"/>
                  </a:cubicBezTo>
                  <a:cubicBezTo>
                    <a:pt x="2210" y="3541"/>
                    <a:pt x="2161" y="3482"/>
                    <a:pt x="2111" y="3423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74">
              <a:extLst>
                <a:ext uri="{FF2B5EF4-FFF2-40B4-BE49-F238E27FC236}">
                  <a16:creationId xmlns:a16="http://schemas.microsoft.com/office/drawing/2014/main" id="{66B713E7-91CA-491E-BE86-72FCD889A8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36" y="1775"/>
              <a:ext cx="907" cy="2316"/>
            </a:xfrm>
            <a:custGeom>
              <a:avLst/>
              <a:gdLst>
                <a:gd name="T0" fmla="*/ 2391 w 4657"/>
                <a:gd name="T1" fmla="*/ 0 h 11868"/>
                <a:gd name="T2" fmla="*/ 2700 w 4657"/>
                <a:gd name="T3" fmla="*/ 532 h 11868"/>
                <a:gd name="T4" fmla="*/ 3074 w 4657"/>
                <a:gd name="T5" fmla="*/ 1458 h 11868"/>
                <a:gd name="T6" fmla="*/ 3053 w 4657"/>
                <a:gd name="T7" fmla="*/ 754 h 11868"/>
                <a:gd name="T8" fmla="*/ 3091 w 4657"/>
                <a:gd name="T9" fmla="*/ 403 h 11868"/>
                <a:gd name="T10" fmla="*/ 3310 w 4657"/>
                <a:gd name="T11" fmla="*/ 546 h 11868"/>
                <a:gd name="T12" fmla="*/ 3297 w 4657"/>
                <a:gd name="T13" fmla="*/ 693 h 11868"/>
                <a:gd name="T14" fmla="*/ 3591 w 4657"/>
                <a:gd name="T15" fmla="*/ 1799 h 11868"/>
                <a:gd name="T16" fmla="*/ 3802 w 4657"/>
                <a:gd name="T17" fmla="*/ 3341 h 11868"/>
                <a:gd name="T18" fmla="*/ 3870 w 4657"/>
                <a:gd name="T19" fmla="*/ 3532 h 11868"/>
                <a:gd name="T20" fmla="*/ 3834 w 4657"/>
                <a:gd name="T21" fmla="*/ 2367 h 11868"/>
                <a:gd name="T22" fmla="*/ 3787 w 4657"/>
                <a:gd name="T23" fmla="*/ 1607 h 11868"/>
                <a:gd name="T24" fmla="*/ 3429 w 4657"/>
                <a:gd name="T25" fmla="*/ 503 h 11868"/>
                <a:gd name="T26" fmla="*/ 3328 w 4657"/>
                <a:gd name="T27" fmla="*/ 236 h 11868"/>
                <a:gd name="T28" fmla="*/ 3843 w 4657"/>
                <a:gd name="T29" fmla="*/ 563 h 11868"/>
                <a:gd name="T30" fmla="*/ 4119 w 4657"/>
                <a:gd name="T31" fmla="*/ 979 h 11868"/>
                <a:gd name="T32" fmla="*/ 4133 w 4657"/>
                <a:gd name="T33" fmla="*/ 2680 h 11868"/>
                <a:gd name="T34" fmla="*/ 4615 w 4657"/>
                <a:gd name="T35" fmla="*/ 3865 h 11868"/>
                <a:gd name="T36" fmla="*/ 4296 w 4657"/>
                <a:gd name="T37" fmla="*/ 4634 h 11868"/>
                <a:gd name="T38" fmla="*/ 4091 w 4657"/>
                <a:gd name="T39" fmla="*/ 4994 h 11868"/>
                <a:gd name="T40" fmla="*/ 3945 w 4657"/>
                <a:gd name="T41" fmla="*/ 5281 h 11868"/>
                <a:gd name="T42" fmla="*/ 3898 w 4657"/>
                <a:gd name="T43" fmla="*/ 5943 h 11868"/>
                <a:gd name="T44" fmla="*/ 3856 w 4657"/>
                <a:gd name="T45" fmla="*/ 7842 h 11868"/>
                <a:gd name="T46" fmla="*/ 3733 w 4657"/>
                <a:gd name="T47" fmla="*/ 8854 h 11868"/>
                <a:gd name="T48" fmla="*/ 3883 w 4657"/>
                <a:gd name="T49" fmla="*/ 10178 h 11868"/>
                <a:gd name="T50" fmla="*/ 4001 w 4657"/>
                <a:gd name="T51" fmla="*/ 11002 h 11868"/>
                <a:gd name="T52" fmla="*/ 4494 w 4657"/>
                <a:gd name="T53" fmla="*/ 11223 h 11868"/>
                <a:gd name="T54" fmla="*/ 4491 w 4657"/>
                <a:gd name="T55" fmla="*/ 11542 h 11868"/>
                <a:gd name="T56" fmla="*/ 3415 w 4657"/>
                <a:gd name="T57" fmla="*/ 11404 h 11868"/>
                <a:gd name="T58" fmla="*/ 2817 w 4657"/>
                <a:gd name="T59" fmla="*/ 11383 h 11868"/>
                <a:gd name="T60" fmla="*/ 2657 w 4657"/>
                <a:gd name="T61" fmla="*/ 9146 h 11868"/>
                <a:gd name="T62" fmla="*/ 2586 w 4657"/>
                <a:gd name="T63" fmla="*/ 10429 h 11868"/>
                <a:gd name="T64" fmla="*/ 2417 w 4657"/>
                <a:gd name="T65" fmla="*/ 11053 h 11868"/>
                <a:gd name="T66" fmla="*/ 2398 w 4657"/>
                <a:gd name="T67" fmla="*/ 11703 h 11868"/>
                <a:gd name="T68" fmla="*/ 1658 w 4657"/>
                <a:gd name="T69" fmla="*/ 11763 h 11868"/>
                <a:gd name="T70" fmla="*/ 1759 w 4657"/>
                <a:gd name="T71" fmla="*/ 11166 h 11868"/>
                <a:gd name="T72" fmla="*/ 1642 w 4657"/>
                <a:gd name="T73" fmla="*/ 10479 h 11868"/>
                <a:gd name="T74" fmla="*/ 1417 w 4657"/>
                <a:gd name="T75" fmla="*/ 9047 h 11868"/>
                <a:gd name="T76" fmla="*/ 0 w 4657"/>
                <a:gd name="T77" fmla="*/ 6330 h 11868"/>
                <a:gd name="T78" fmla="*/ 1086 w 4657"/>
                <a:gd name="T79" fmla="*/ 5879 h 11868"/>
                <a:gd name="T80" fmla="*/ 1099 w 4657"/>
                <a:gd name="T81" fmla="*/ 4254 h 11868"/>
                <a:gd name="T82" fmla="*/ 1147 w 4657"/>
                <a:gd name="T83" fmla="*/ 1331 h 11868"/>
                <a:gd name="T84" fmla="*/ 1409 w 4657"/>
                <a:gd name="T85" fmla="*/ 523 h 11868"/>
                <a:gd name="T86" fmla="*/ 1081 w 4657"/>
                <a:gd name="T87" fmla="*/ 6107 h 11868"/>
                <a:gd name="T88" fmla="*/ 1020 w 4657"/>
                <a:gd name="T89" fmla="*/ 6390 h 11868"/>
                <a:gd name="T90" fmla="*/ 1350 w 4657"/>
                <a:gd name="T91" fmla="*/ 6184 h 11868"/>
                <a:gd name="T92" fmla="*/ 1179 w 4657"/>
                <a:gd name="T93" fmla="*/ 6167 h 11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57" h="11868">
                  <a:moveTo>
                    <a:pt x="1888" y="280"/>
                  </a:moveTo>
                  <a:cubicBezTo>
                    <a:pt x="2068" y="213"/>
                    <a:pt x="2259" y="146"/>
                    <a:pt x="2391" y="0"/>
                  </a:cubicBezTo>
                  <a:cubicBezTo>
                    <a:pt x="2408" y="80"/>
                    <a:pt x="2468" y="141"/>
                    <a:pt x="2505" y="213"/>
                  </a:cubicBezTo>
                  <a:cubicBezTo>
                    <a:pt x="2578" y="314"/>
                    <a:pt x="2645" y="419"/>
                    <a:pt x="2700" y="532"/>
                  </a:cubicBezTo>
                  <a:cubicBezTo>
                    <a:pt x="2789" y="726"/>
                    <a:pt x="2872" y="923"/>
                    <a:pt x="2943" y="1125"/>
                  </a:cubicBezTo>
                  <a:cubicBezTo>
                    <a:pt x="2982" y="1238"/>
                    <a:pt x="3035" y="1345"/>
                    <a:pt x="3074" y="1458"/>
                  </a:cubicBezTo>
                  <a:cubicBezTo>
                    <a:pt x="3076" y="1244"/>
                    <a:pt x="3066" y="1030"/>
                    <a:pt x="3066" y="816"/>
                  </a:cubicBezTo>
                  <a:cubicBezTo>
                    <a:pt x="3063" y="796"/>
                    <a:pt x="3071" y="769"/>
                    <a:pt x="3053" y="754"/>
                  </a:cubicBezTo>
                  <a:cubicBezTo>
                    <a:pt x="2997" y="705"/>
                    <a:pt x="2934" y="665"/>
                    <a:pt x="2888" y="605"/>
                  </a:cubicBezTo>
                  <a:cubicBezTo>
                    <a:pt x="2956" y="538"/>
                    <a:pt x="3024" y="471"/>
                    <a:pt x="3091" y="403"/>
                  </a:cubicBezTo>
                  <a:cubicBezTo>
                    <a:pt x="3135" y="414"/>
                    <a:pt x="3179" y="429"/>
                    <a:pt x="3221" y="449"/>
                  </a:cubicBezTo>
                  <a:cubicBezTo>
                    <a:pt x="3253" y="479"/>
                    <a:pt x="3282" y="512"/>
                    <a:pt x="3310" y="546"/>
                  </a:cubicBezTo>
                  <a:cubicBezTo>
                    <a:pt x="3323" y="574"/>
                    <a:pt x="3324" y="607"/>
                    <a:pt x="3327" y="638"/>
                  </a:cubicBezTo>
                  <a:cubicBezTo>
                    <a:pt x="3319" y="657"/>
                    <a:pt x="3308" y="675"/>
                    <a:pt x="3297" y="693"/>
                  </a:cubicBezTo>
                  <a:cubicBezTo>
                    <a:pt x="3370" y="923"/>
                    <a:pt x="3434" y="1157"/>
                    <a:pt x="3504" y="1388"/>
                  </a:cubicBezTo>
                  <a:cubicBezTo>
                    <a:pt x="3536" y="1524"/>
                    <a:pt x="3563" y="1662"/>
                    <a:pt x="3591" y="1799"/>
                  </a:cubicBezTo>
                  <a:cubicBezTo>
                    <a:pt x="3626" y="2075"/>
                    <a:pt x="3656" y="2352"/>
                    <a:pt x="3691" y="2629"/>
                  </a:cubicBezTo>
                  <a:cubicBezTo>
                    <a:pt x="3732" y="2866"/>
                    <a:pt x="3769" y="3103"/>
                    <a:pt x="3802" y="3341"/>
                  </a:cubicBezTo>
                  <a:cubicBezTo>
                    <a:pt x="3815" y="3409"/>
                    <a:pt x="3817" y="3478"/>
                    <a:pt x="3820" y="3546"/>
                  </a:cubicBezTo>
                  <a:cubicBezTo>
                    <a:pt x="3836" y="3541"/>
                    <a:pt x="3853" y="3536"/>
                    <a:pt x="3870" y="3532"/>
                  </a:cubicBezTo>
                  <a:cubicBezTo>
                    <a:pt x="3872" y="3443"/>
                    <a:pt x="3876" y="3355"/>
                    <a:pt x="3879" y="3266"/>
                  </a:cubicBezTo>
                  <a:cubicBezTo>
                    <a:pt x="3865" y="2966"/>
                    <a:pt x="3849" y="2667"/>
                    <a:pt x="3834" y="2367"/>
                  </a:cubicBezTo>
                  <a:cubicBezTo>
                    <a:pt x="3823" y="2209"/>
                    <a:pt x="3823" y="2050"/>
                    <a:pt x="3823" y="1892"/>
                  </a:cubicBezTo>
                  <a:cubicBezTo>
                    <a:pt x="3813" y="1797"/>
                    <a:pt x="3815" y="1699"/>
                    <a:pt x="3787" y="1607"/>
                  </a:cubicBezTo>
                  <a:cubicBezTo>
                    <a:pt x="3720" y="1355"/>
                    <a:pt x="3658" y="1102"/>
                    <a:pt x="3577" y="855"/>
                  </a:cubicBezTo>
                  <a:cubicBezTo>
                    <a:pt x="3528" y="737"/>
                    <a:pt x="3501" y="609"/>
                    <a:pt x="3429" y="503"/>
                  </a:cubicBezTo>
                  <a:cubicBezTo>
                    <a:pt x="3404" y="460"/>
                    <a:pt x="3378" y="418"/>
                    <a:pt x="3353" y="376"/>
                  </a:cubicBezTo>
                  <a:cubicBezTo>
                    <a:pt x="3325" y="335"/>
                    <a:pt x="3333" y="283"/>
                    <a:pt x="3328" y="236"/>
                  </a:cubicBezTo>
                  <a:cubicBezTo>
                    <a:pt x="3360" y="295"/>
                    <a:pt x="3411" y="340"/>
                    <a:pt x="3467" y="376"/>
                  </a:cubicBezTo>
                  <a:cubicBezTo>
                    <a:pt x="3586" y="451"/>
                    <a:pt x="3722" y="491"/>
                    <a:pt x="3843" y="563"/>
                  </a:cubicBezTo>
                  <a:cubicBezTo>
                    <a:pt x="3910" y="603"/>
                    <a:pt x="3981" y="638"/>
                    <a:pt x="4034" y="697"/>
                  </a:cubicBezTo>
                  <a:cubicBezTo>
                    <a:pt x="4094" y="778"/>
                    <a:pt x="4110" y="881"/>
                    <a:pt x="4119" y="979"/>
                  </a:cubicBezTo>
                  <a:cubicBezTo>
                    <a:pt x="4139" y="1306"/>
                    <a:pt x="4058" y="1628"/>
                    <a:pt x="4055" y="1954"/>
                  </a:cubicBezTo>
                  <a:cubicBezTo>
                    <a:pt x="4060" y="2197"/>
                    <a:pt x="4082" y="2442"/>
                    <a:pt x="4133" y="2680"/>
                  </a:cubicBezTo>
                  <a:cubicBezTo>
                    <a:pt x="4182" y="2914"/>
                    <a:pt x="4301" y="3124"/>
                    <a:pt x="4411" y="3333"/>
                  </a:cubicBezTo>
                  <a:cubicBezTo>
                    <a:pt x="4499" y="3501"/>
                    <a:pt x="4590" y="3674"/>
                    <a:pt x="4615" y="3865"/>
                  </a:cubicBezTo>
                  <a:cubicBezTo>
                    <a:pt x="4634" y="4037"/>
                    <a:pt x="4626" y="4219"/>
                    <a:pt x="4549" y="4377"/>
                  </a:cubicBezTo>
                  <a:cubicBezTo>
                    <a:pt x="4496" y="4488"/>
                    <a:pt x="4404" y="4578"/>
                    <a:pt x="4296" y="4634"/>
                  </a:cubicBezTo>
                  <a:cubicBezTo>
                    <a:pt x="4274" y="4745"/>
                    <a:pt x="4250" y="4864"/>
                    <a:pt x="4175" y="4953"/>
                  </a:cubicBezTo>
                  <a:cubicBezTo>
                    <a:pt x="4155" y="4977"/>
                    <a:pt x="4125" y="5003"/>
                    <a:pt x="4091" y="4994"/>
                  </a:cubicBezTo>
                  <a:cubicBezTo>
                    <a:pt x="4048" y="4971"/>
                    <a:pt x="4028" y="4917"/>
                    <a:pt x="3976" y="4910"/>
                  </a:cubicBezTo>
                  <a:cubicBezTo>
                    <a:pt x="3915" y="5024"/>
                    <a:pt x="3920" y="5158"/>
                    <a:pt x="3945" y="5281"/>
                  </a:cubicBezTo>
                  <a:cubicBezTo>
                    <a:pt x="3967" y="5411"/>
                    <a:pt x="4004" y="5550"/>
                    <a:pt x="3950" y="5678"/>
                  </a:cubicBezTo>
                  <a:cubicBezTo>
                    <a:pt x="3913" y="5762"/>
                    <a:pt x="3907" y="5854"/>
                    <a:pt x="3898" y="5943"/>
                  </a:cubicBezTo>
                  <a:cubicBezTo>
                    <a:pt x="3869" y="6258"/>
                    <a:pt x="3881" y="6575"/>
                    <a:pt x="3883" y="6891"/>
                  </a:cubicBezTo>
                  <a:cubicBezTo>
                    <a:pt x="3888" y="7208"/>
                    <a:pt x="3870" y="7525"/>
                    <a:pt x="3856" y="7842"/>
                  </a:cubicBezTo>
                  <a:cubicBezTo>
                    <a:pt x="3845" y="7997"/>
                    <a:pt x="3837" y="8152"/>
                    <a:pt x="3810" y="8305"/>
                  </a:cubicBezTo>
                  <a:cubicBezTo>
                    <a:pt x="3777" y="8487"/>
                    <a:pt x="3739" y="8669"/>
                    <a:pt x="3733" y="8854"/>
                  </a:cubicBezTo>
                  <a:cubicBezTo>
                    <a:pt x="3725" y="9127"/>
                    <a:pt x="3789" y="9395"/>
                    <a:pt x="3831" y="9664"/>
                  </a:cubicBezTo>
                  <a:cubicBezTo>
                    <a:pt x="3858" y="9834"/>
                    <a:pt x="3882" y="10006"/>
                    <a:pt x="3883" y="10178"/>
                  </a:cubicBezTo>
                  <a:cubicBezTo>
                    <a:pt x="3887" y="10345"/>
                    <a:pt x="3875" y="10512"/>
                    <a:pt x="3888" y="10679"/>
                  </a:cubicBezTo>
                  <a:cubicBezTo>
                    <a:pt x="3898" y="10793"/>
                    <a:pt x="3921" y="10914"/>
                    <a:pt x="4001" y="11002"/>
                  </a:cubicBezTo>
                  <a:cubicBezTo>
                    <a:pt x="4030" y="11030"/>
                    <a:pt x="4061" y="11062"/>
                    <a:pt x="4102" y="11067"/>
                  </a:cubicBezTo>
                  <a:cubicBezTo>
                    <a:pt x="4241" y="11094"/>
                    <a:pt x="4382" y="11135"/>
                    <a:pt x="4494" y="11223"/>
                  </a:cubicBezTo>
                  <a:cubicBezTo>
                    <a:pt x="4568" y="11280"/>
                    <a:pt x="4619" y="11360"/>
                    <a:pt x="4657" y="11444"/>
                  </a:cubicBezTo>
                  <a:cubicBezTo>
                    <a:pt x="4624" y="11504"/>
                    <a:pt x="4552" y="11523"/>
                    <a:pt x="4491" y="11542"/>
                  </a:cubicBezTo>
                  <a:cubicBezTo>
                    <a:pt x="4287" y="11596"/>
                    <a:pt x="4073" y="11599"/>
                    <a:pt x="3865" y="11579"/>
                  </a:cubicBezTo>
                  <a:cubicBezTo>
                    <a:pt x="3705" y="11558"/>
                    <a:pt x="3532" y="11524"/>
                    <a:pt x="3415" y="11404"/>
                  </a:cubicBezTo>
                  <a:cubicBezTo>
                    <a:pt x="3328" y="11440"/>
                    <a:pt x="3233" y="11454"/>
                    <a:pt x="3139" y="11444"/>
                  </a:cubicBezTo>
                  <a:cubicBezTo>
                    <a:pt x="3030" y="11432"/>
                    <a:pt x="2924" y="11403"/>
                    <a:pt x="2817" y="11383"/>
                  </a:cubicBezTo>
                  <a:cubicBezTo>
                    <a:pt x="2864" y="11096"/>
                    <a:pt x="2871" y="10804"/>
                    <a:pt x="2847" y="10516"/>
                  </a:cubicBezTo>
                  <a:cubicBezTo>
                    <a:pt x="2814" y="10055"/>
                    <a:pt x="2710" y="9604"/>
                    <a:pt x="2657" y="9146"/>
                  </a:cubicBezTo>
                  <a:cubicBezTo>
                    <a:pt x="2577" y="9146"/>
                    <a:pt x="2497" y="9146"/>
                    <a:pt x="2417" y="9146"/>
                  </a:cubicBezTo>
                  <a:cubicBezTo>
                    <a:pt x="2476" y="9573"/>
                    <a:pt x="2588" y="9995"/>
                    <a:pt x="2586" y="10429"/>
                  </a:cubicBezTo>
                  <a:cubicBezTo>
                    <a:pt x="2586" y="10615"/>
                    <a:pt x="2564" y="10809"/>
                    <a:pt x="2468" y="10972"/>
                  </a:cubicBezTo>
                  <a:cubicBezTo>
                    <a:pt x="2453" y="11001"/>
                    <a:pt x="2427" y="11023"/>
                    <a:pt x="2417" y="11053"/>
                  </a:cubicBezTo>
                  <a:cubicBezTo>
                    <a:pt x="2420" y="11118"/>
                    <a:pt x="2462" y="11175"/>
                    <a:pt x="2458" y="11241"/>
                  </a:cubicBezTo>
                  <a:cubicBezTo>
                    <a:pt x="2452" y="11397"/>
                    <a:pt x="2395" y="11546"/>
                    <a:pt x="2398" y="11703"/>
                  </a:cubicBezTo>
                  <a:cubicBezTo>
                    <a:pt x="2323" y="11795"/>
                    <a:pt x="2204" y="11836"/>
                    <a:pt x="2090" y="11850"/>
                  </a:cubicBezTo>
                  <a:cubicBezTo>
                    <a:pt x="1942" y="11868"/>
                    <a:pt x="1784" y="11846"/>
                    <a:pt x="1658" y="11763"/>
                  </a:cubicBezTo>
                  <a:cubicBezTo>
                    <a:pt x="1646" y="11649"/>
                    <a:pt x="1610" y="11532"/>
                    <a:pt x="1644" y="11418"/>
                  </a:cubicBezTo>
                  <a:cubicBezTo>
                    <a:pt x="1669" y="11327"/>
                    <a:pt x="1756" y="11264"/>
                    <a:pt x="1759" y="11166"/>
                  </a:cubicBezTo>
                  <a:cubicBezTo>
                    <a:pt x="1761" y="11072"/>
                    <a:pt x="1724" y="10983"/>
                    <a:pt x="1704" y="10893"/>
                  </a:cubicBezTo>
                  <a:cubicBezTo>
                    <a:pt x="1671" y="10756"/>
                    <a:pt x="1682" y="10614"/>
                    <a:pt x="1642" y="10479"/>
                  </a:cubicBezTo>
                  <a:cubicBezTo>
                    <a:pt x="1595" y="10310"/>
                    <a:pt x="1509" y="10153"/>
                    <a:pt x="1477" y="9980"/>
                  </a:cubicBezTo>
                  <a:cubicBezTo>
                    <a:pt x="1423" y="9671"/>
                    <a:pt x="1485" y="9354"/>
                    <a:pt x="1417" y="9047"/>
                  </a:cubicBezTo>
                  <a:cubicBezTo>
                    <a:pt x="945" y="9046"/>
                    <a:pt x="472" y="9046"/>
                    <a:pt x="0" y="9046"/>
                  </a:cubicBezTo>
                  <a:lnTo>
                    <a:pt x="0" y="6330"/>
                  </a:lnTo>
                  <a:cubicBezTo>
                    <a:pt x="285" y="6330"/>
                    <a:pt x="571" y="6330"/>
                    <a:pt x="857" y="6331"/>
                  </a:cubicBezTo>
                  <a:cubicBezTo>
                    <a:pt x="922" y="6174"/>
                    <a:pt x="1040" y="6044"/>
                    <a:pt x="1086" y="5879"/>
                  </a:cubicBezTo>
                  <a:cubicBezTo>
                    <a:pt x="1114" y="5786"/>
                    <a:pt x="1105" y="5686"/>
                    <a:pt x="1080" y="5593"/>
                  </a:cubicBezTo>
                  <a:cubicBezTo>
                    <a:pt x="1091" y="5147"/>
                    <a:pt x="1100" y="4700"/>
                    <a:pt x="1099" y="4254"/>
                  </a:cubicBezTo>
                  <a:cubicBezTo>
                    <a:pt x="1099" y="3900"/>
                    <a:pt x="1095" y="3545"/>
                    <a:pt x="1072" y="3192"/>
                  </a:cubicBezTo>
                  <a:cubicBezTo>
                    <a:pt x="1042" y="2571"/>
                    <a:pt x="1064" y="1947"/>
                    <a:pt x="1147" y="1331"/>
                  </a:cubicBezTo>
                  <a:cubicBezTo>
                    <a:pt x="1169" y="1157"/>
                    <a:pt x="1185" y="981"/>
                    <a:pt x="1237" y="812"/>
                  </a:cubicBezTo>
                  <a:cubicBezTo>
                    <a:pt x="1270" y="704"/>
                    <a:pt x="1323" y="599"/>
                    <a:pt x="1409" y="523"/>
                  </a:cubicBezTo>
                  <a:cubicBezTo>
                    <a:pt x="1547" y="406"/>
                    <a:pt x="1720" y="343"/>
                    <a:pt x="1888" y="280"/>
                  </a:cubicBezTo>
                  <a:close/>
                  <a:moveTo>
                    <a:pt x="1081" y="6107"/>
                  </a:moveTo>
                  <a:cubicBezTo>
                    <a:pt x="1084" y="6163"/>
                    <a:pt x="1055" y="6211"/>
                    <a:pt x="1033" y="6261"/>
                  </a:cubicBezTo>
                  <a:cubicBezTo>
                    <a:pt x="1013" y="6301"/>
                    <a:pt x="1019" y="6346"/>
                    <a:pt x="1020" y="6390"/>
                  </a:cubicBezTo>
                  <a:cubicBezTo>
                    <a:pt x="1129" y="6374"/>
                    <a:pt x="1238" y="6398"/>
                    <a:pt x="1348" y="6387"/>
                  </a:cubicBezTo>
                  <a:cubicBezTo>
                    <a:pt x="1351" y="6319"/>
                    <a:pt x="1349" y="6252"/>
                    <a:pt x="1350" y="6184"/>
                  </a:cubicBezTo>
                  <a:cubicBezTo>
                    <a:pt x="1315" y="6182"/>
                    <a:pt x="1283" y="6168"/>
                    <a:pt x="1260" y="6141"/>
                  </a:cubicBezTo>
                  <a:cubicBezTo>
                    <a:pt x="1236" y="6156"/>
                    <a:pt x="1209" y="6184"/>
                    <a:pt x="1179" y="6167"/>
                  </a:cubicBezTo>
                  <a:cubicBezTo>
                    <a:pt x="1137" y="6156"/>
                    <a:pt x="1132" y="6088"/>
                    <a:pt x="1081" y="6107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75">
              <a:extLst>
                <a:ext uri="{FF2B5EF4-FFF2-40B4-BE49-F238E27FC236}">
                  <a16:creationId xmlns:a16="http://schemas.microsoft.com/office/drawing/2014/main" id="{BCCC648E-486A-42FB-83BB-19DA1BA5F8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4" y="1797"/>
              <a:ext cx="953" cy="2331"/>
            </a:xfrm>
            <a:custGeom>
              <a:avLst/>
              <a:gdLst>
                <a:gd name="T0" fmla="*/ 1556 w 4891"/>
                <a:gd name="T1" fmla="*/ 0 h 11949"/>
                <a:gd name="T2" fmla="*/ 1571 w 4891"/>
                <a:gd name="T3" fmla="*/ 1231 h 11949"/>
                <a:gd name="T4" fmla="*/ 1471 w 4891"/>
                <a:gd name="T5" fmla="*/ 2282 h 11949"/>
                <a:gd name="T6" fmla="*/ 2590 w 4891"/>
                <a:gd name="T7" fmla="*/ 2612 h 11949"/>
                <a:gd name="T8" fmla="*/ 2505 w 4891"/>
                <a:gd name="T9" fmla="*/ 1143 h 11949"/>
                <a:gd name="T10" fmla="*/ 2483 w 4891"/>
                <a:gd name="T11" fmla="*/ 342 h 11949"/>
                <a:gd name="T12" fmla="*/ 2819 w 4891"/>
                <a:gd name="T13" fmla="*/ 273 h 11949"/>
                <a:gd name="T14" fmla="*/ 4407 w 4891"/>
                <a:gd name="T15" fmla="*/ 1610 h 11949"/>
                <a:gd name="T16" fmla="*/ 4867 w 4891"/>
                <a:gd name="T17" fmla="*/ 2375 h 11949"/>
                <a:gd name="T18" fmla="*/ 4438 w 4891"/>
                <a:gd name="T19" fmla="*/ 2881 h 11949"/>
                <a:gd name="T20" fmla="*/ 3776 w 4891"/>
                <a:gd name="T21" fmla="*/ 3469 h 11949"/>
                <a:gd name="T22" fmla="*/ 3488 w 4891"/>
                <a:gd name="T23" fmla="*/ 3310 h 11949"/>
                <a:gd name="T24" fmla="*/ 3818 w 4891"/>
                <a:gd name="T25" fmla="*/ 4042 h 11949"/>
                <a:gd name="T26" fmla="*/ 3840 w 4891"/>
                <a:gd name="T27" fmla="*/ 6657 h 11949"/>
                <a:gd name="T28" fmla="*/ 3483 w 4891"/>
                <a:gd name="T29" fmla="*/ 7191 h 11949"/>
                <a:gd name="T30" fmla="*/ 3785 w 4891"/>
                <a:gd name="T31" fmla="*/ 8356 h 11949"/>
                <a:gd name="T32" fmla="*/ 4071 w 4891"/>
                <a:gd name="T33" fmla="*/ 10096 h 11949"/>
                <a:gd name="T34" fmla="*/ 4498 w 4891"/>
                <a:gd name="T35" fmla="*/ 11846 h 11949"/>
                <a:gd name="T36" fmla="*/ 3863 w 4891"/>
                <a:gd name="T37" fmla="*/ 11780 h 11949"/>
                <a:gd name="T38" fmla="*/ 3868 w 4891"/>
                <a:gd name="T39" fmla="*/ 10980 h 11949"/>
                <a:gd name="T40" fmla="*/ 3324 w 4891"/>
                <a:gd name="T41" fmla="*/ 9505 h 11949"/>
                <a:gd name="T42" fmla="*/ 2997 w 4891"/>
                <a:gd name="T43" fmla="*/ 8819 h 11949"/>
                <a:gd name="T44" fmla="*/ 2429 w 4891"/>
                <a:gd name="T45" fmla="*/ 10166 h 11949"/>
                <a:gd name="T46" fmla="*/ 2272 w 4891"/>
                <a:gd name="T47" fmla="*/ 11579 h 11949"/>
                <a:gd name="T48" fmla="*/ 1854 w 4891"/>
                <a:gd name="T49" fmla="*/ 11672 h 11949"/>
                <a:gd name="T50" fmla="*/ 1659 w 4891"/>
                <a:gd name="T51" fmla="*/ 11473 h 11949"/>
                <a:gd name="T52" fmla="*/ 2401 w 4891"/>
                <a:gd name="T53" fmla="*/ 7292 h 11949"/>
                <a:gd name="T54" fmla="*/ 2026 w 4891"/>
                <a:gd name="T55" fmla="*/ 7353 h 11949"/>
                <a:gd name="T56" fmla="*/ 1076 w 4891"/>
                <a:gd name="T57" fmla="*/ 4635 h 11949"/>
                <a:gd name="T58" fmla="*/ 752 w 4891"/>
                <a:gd name="T59" fmla="*/ 4606 h 11949"/>
                <a:gd name="T60" fmla="*/ 645 w 4891"/>
                <a:gd name="T61" fmla="*/ 4432 h 11949"/>
                <a:gd name="T62" fmla="*/ 675 w 4891"/>
                <a:gd name="T63" fmla="*/ 5494 h 11949"/>
                <a:gd name="T64" fmla="*/ 419 w 4891"/>
                <a:gd name="T65" fmla="*/ 5892 h 11949"/>
                <a:gd name="T66" fmla="*/ 228 w 4891"/>
                <a:gd name="T67" fmla="*/ 5073 h 11949"/>
                <a:gd name="T68" fmla="*/ 38 w 4891"/>
                <a:gd name="T69" fmla="*/ 5005 h 11949"/>
                <a:gd name="T70" fmla="*/ 66 w 4891"/>
                <a:gd name="T71" fmla="*/ 3980 h 11949"/>
                <a:gd name="T72" fmla="*/ 349 w 4891"/>
                <a:gd name="T73" fmla="*/ 930 h 11949"/>
                <a:gd name="T74" fmla="*/ 604 w 4891"/>
                <a:gd name="T75" fmla="*/ 313 h 11949"/>
                <a:gd name="T76" fmla="*/ 3390 w 4891"/>
                <a:gd name="T77" fmla="*/ 1722 h 11949"/>
                <a:gd name="T78" fmla="*/ 3241 w 4891"/>
                <a:gd name="T79" fmla="*/ 1983 h 11949"/>
                <a:gd name="T80" fmla="*/ 3144 w 4891"/>
                <a:gd name="T81" fmla="*/ 2398 h 11949"/>
                <a:gd name="T82" fmla="*/ 3433 w 4891"/>
                <a:gd name="T83" fmla="*/ 2625 h 11949"/>
                <a:gd name="T84" fmla="*/ 3870 w 4891"/>
                <a:gd name="T85" fmla="*/ 2575 h 11949"/>
                <a:gd name="T86" fmla="*/ 4182 w 4891"/>
                <a:gd name="T87" fmla="*/ 2317 h 11949"/>
                <a:gd name="T88" fmla="*/ 4012 w 4891"/>
                <a:gd name="T89" fmla="*/ 1994 h 11949"/>
                <a:gd name="T90" fmla="*/ 3474 w 4891"/>
                <a:gd name="T91" fmla="*/ 1697 h 11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891" h="11949">
                  <a:moveTo>
                    <a:pt x="1225" y="177"/>
                  </a:moveTo>
                  <a:cubicBezTo>
                    <a:pt x="1345" y="138"/>
                    <a:pt x="1457" y="78"/>
                    <a:pt x="1556" y="0"/>
                  </a:cubicBezTo>
                  <a:cubicBezTo>
                    <a:pt x="1563" y="227"/>
                    <a:pt x="1581" y="454"/>
                    <a:pt x="1576" y="681"/>
                  </a:cubicBezTo>
                  <a:cubicBezTo>
                    <a:pt x="1574" y="864"/>
                    <a:pt x="1575" y="1048"/>
                    <a:pt x="1571" y="1231"/>
                  </a:cubicBezTo>
                  <a:cubicBezTo>
                    <a:pt x="1561" y="1398"/>
                    <a:pt x="1565" y="1567"/>
                    <a:pt x="1539" y="1733"/>
                  </a:cubicBezTo>
                  <a:cubicBezTo>
                    <a:pt x="1512" y="1915"/>
                    <a:pt x="1500" y="2100"/>
                    <a:pt x="1471" y="2282"/>
                  </a:cubicBezTo>
                  <a:cubicBezTo>
                    <a:pt x="1443" y="2497"/>
                    <a:pt x="1419" y="2712"/>
                    <a:pt x="1427" y="2929"/>
                  </a:cubicBezTo>
                  <a:cubicBezTo>
                    <a:pt x="1814" y="2823"/>
                    <a:pt x="2202" y="2717"/>
                    <a:pt x="2590" y="2612"/>
                  </a:cubicBezTo>
                  <a:cubicBezTo>
                    <a:pt x="2577" y="2314"/>
                    <a:pt x="2572" y="2016"/>
                    <a:pt x="2543" y="1718"/>
                  </a:cubicBezTo>
                  <a:cubicBezTo>
                    <a:pt x="2525" y="1527"/>
                    <a:pt x="2519" y="1335"/>
                    <a:pt x="2505" y="1143"/>
                  </a:cubicBezTo>
                  <a:cubicBezTo>
                    <a:pt x="2490" y="971"/>
                    <a:pt x="2501" y="797"/>
                    <a:pt x="2496" y="625"/>
                  </a:cubicBezTo>
                  <a:cubicBezTo>
                    <a:pt x="2492" y="530"/>
                    <a:pt x="2486" y="436"/>
                    <a:pt x="2483" y="342"/>
                  </a:cubicBezTo>
                  <a:cubicBezTo>
                    <a:pt x="2478" y="249"/>
                    <a:pt x="2490" y="154"/>
                    <a:pt x="2467" y="61"/>
                  </a:cubicBezTo>
                  <a:cubicBezTo>
                    <a:pt x="2558" y="168"/>
                    <a:pt x="2690" y="227"/>
                    <a:pt x="2819" y="273"/>
                  </a:cubicBezTo>
                  <a:cubicBezTo>
                    <a:pt x="3030" y="346"/>
                    <a:pt x="3250" y="400"/>
                    <a:pt x="3449" y="503"/>
                  </a:cubicBezTo>
                  <a:cubicBezTo>
                    <a:pt x="3768" y="872"/>
                    <a:pt x="4085" y="1243"/>
                    <a:pt x="4407" y="1610"/>
                  </a:cubicBezTo>
                  <a:cubicBezTo>
                    <a:pt x="4542" y="1753"/>
                    <a:pt x="4700" y="1880"/>
                    <a:pt x="4801" y="2052"/>
                  </a:cubicBezTo>
                  <a:cubicBezTo>
                    <a:pt x="4858" y="2148"/>
                    <a:pt x="4891" y="2264"/>
                    <a:pt x="4867" y="2375"/>
                  </a:cubicBezTo>
                  <a:cubicBezTo>
                    <a:pt x="4843" y="2461"/>
                    <a:pt x="4787" y="2532"/>
                    <a:pt x="4730" y="2598"/>
                  </a:cubicBezTo>
                  <a:cubicBezTo>
                    <a:pt x="4639" y="2699"/>
                    <a:pt x="4536" y="2787"/>
                    <a:pt x="4438" y="2881"/>
                  </a:cubicBezTo>
                  <a:cubicBezTo>
                    <a:pt x="4266" y="3055"/>
                    <a:pt x="4122" y="3260"/>
                    <a:pt x="3919" y="3401"/>
                  </a:cubicBezTo>
                  <a:cubicBezTo>
                    <a:pt x="3875" y="3430"/>
                    <a:pt x="3830" y="3466"/>
                    <a:pt x="3776" y="3469"/>
                  </a:cubicBezTo>
                  <a:cubicBezTo>
                    <a:pt x="3721" y="3477"/>
                    <a:pt x="3663" y="3470"/>
                    <a:pt x="3617" y="3438"/>
                  </a:cubicBezTo>
                  <a:cubicBezTo>
                    <a:pt x="3566" y="3404"/>
                    <a:pt x="3533" y="3350"/>
                    <a:pt x="3488" y="3310"/>
                  </a:cubicBezTo>
                  <a:cubicBezTo>
                    <a:pt x="3526" y="3547"/>
                    <a:pt x="3698" y="3726"/>
                    <a:pt x="3789" y="3941"/>
                  </a:cubicBezTo>
                  <a:cubicBezTo>
                    <a:pt x="3804" y="3973"/>
                    <a:pt x="3815" y="4007"/>
                    <a:pt x="3818" y="4042"/>
                  </a:cubicBezTo>
                  <a:cubicBezTo>
                    <a:pt x="3911" y="4886"/>
                    <a:pt x="4082" y="5719"/>
                    <a:pt x="4162" y="6564"/>
                  </a:cubicBezTo>
                  <a:cubicBezTo>
                    <a:pt x="4050" y="6574"/>
                    <a:pt x="3940" y="6604"/>
                    <a:pt x="3840" y="6657"/>
                  </a:cubicBezTo>
                  <a:cubicBezTo>
                    <a:pt x="3690" y="6735"/>
                    <a:pt x="3547" y="6838"/>
                    <a:pt x="3376" y="6865"/>
                  </a:cubicBezTo>
                  <a:cubicBezTo>
                    <a:pt x="3437" y="6963"/>
                    <a:pt x="3470" y="7077"/>
                    <a:pt x="3483" y="7191"/>
                  </a:cubicBezTo>
                  <a:cubicBezTo>
                    <a:pt x="3502" y="7345"/>
                    <a:pt x="3497" y="7503"/>
                    <a:pt x="3525" y="7656"/>
                  </a:cubicBezTo>
                  <a:cubicBezTo>
                    <a:pt x="3574" y="7903"/>
                    <a:pt x="3719" y="8115"/>
                    <a:pt x="3785" y="8356"/>
                  </a:cubicBezTo>
                  <a:cubicBezTo>
                    <a:pt x="3902" y="8788"/>
                    <a:pt x="3890" y="9239"/>
                    <a:pt x="3959" y="9679"/>
                  </a:cubicBezTo>
                  <a:cubicBezTo>
                    <a:pt x="3984" y="9821"/>
                    <a:pt x="4008" y="9966"/>
                    <a:pt x="4071" y="10096"/>
                  </a:cubicBezTo>
                  <a:cubicBezTo>
                    <a:pt x="4172" y="10310"/>
                    <a:pt x="4332" y="10496"/>
                    <a:pt x="4388" y="10729"/>
                  </a:cubicBezTo>
                  <a:cubicBezTo>
                    <a:pt x="4481" y="11094"/>
                    <a:pt x="4482" y="11472"/>
                    <a:pt x="4498" y="11846"/>
                  </a:cubicBezTo>
                  <a:cubicBezTo>
                    <a:pt x="4423" y="11920"/>
                    <a:pt x="4315" y="11949"/>
                    <a:pt x="4212" y="11946"/>
                  </a:cubicBezTo>
                  <a:cubicBezTo>
                    <a:pt x="4080" y="11943"/>
                    <a:pt x="3941" y="11891"/>
                    <a:pt x="3863" y="11780"/>
                  </a:cubicBezTo>
                  <a:cubicBezTo>
                    <a:pt x="3807" y="11701"/>
                    <a:pt x="3805" y="11599"/>
                    <a:pt x="3811" y="11505"/>
                  </a:cubicBezTo>
                  <a:cubicBezTo>
                    <a:pt x="3824" y="11329"/>
                    <a:pt x="3858" y="11156"/>
                    <a:pt x="3868" y="10980"/>
                  </a:cubicBezTo>
                  <a:cubicBezTo>
                    <a:pt x="3885" y="10750"/>
                    <a:pt x="3819" y="10523"/>
                    <a:pt x="3732" y="10312"/>
                  </a:cubicBezTo>
                  <a:cubicBezTo>
                    <a:pt x="3616" y="10034"/>
                    <a:pt x="3450" y="9779"/>
                    <a:pt x="3324" y="9505"/>
                  </a:cubicBezTo>
                  <a:cubicBezTo>
                    <a:pt x="3221" y="9289"/>
                    <a:pt x="3169" y="9048"/>
                    <a:pt x="3030" y="8850"/>
                  </a:cubicBezTo>
                  <a:cubicBezTo>
                    <a:pt x="3019" y="8839"/>
                    <a:pt x="3013" y="8821"/>
                    <a:pt x="2997" y="8819"/>
                  </a:cubicBezTo>
                  <a:cubicBezTo>
                    <a:pt x="2892" y="9033"/>
                    <a:pt x="2759" y="9233"/>
                    <a:pt x="2653" y="9447"/>
                  </a:cubicBezTo>
                  <a:cubicBezTo>
                    <a:pt x="2539" y="9672"/>
                    <a:pt x="2451" y="9913"/>
                    <a:pt x="2429" y="10166"/>
                  </a:cubicBezTo>
                  <a:cubicBezTo>
                    <a:pt x="2393" y="10503"/>
                    <a:pt x="2432" y="10844"/>
                    <a:pt x="2385" y="11180"/>
                  </a:cubicBezTo>
                  <a:cubicBezTo>
                    <a:pt x="2368" y="11317"/>
                    <a:pt x="2332" y="11454"/>
                    <a:pt x="2272" y="11579"/>
                  </a:cubicBezTo>
                  <a:cubicBezTo>
                    <a:pt x="2262" y="11600"/>
                    <a:pt x="2252" y="11624"/>
                    <a:pt x="2230" y="11634"/>
                  </a:cubicBezTo>
                  <a:cubicBezTo>
                    <a:pt x="2117" y="11698"/>
                    <a:pt x="1978" y="11704"/>
                    <a:pt x="1854" y="11672"/>
                  </a:cubicBezTo>
                  <a:cubicBezTo>
                    <a:pt x="1775" y="11648"/>
                    <a:pt x="1695" y="11602"/>
                    <a:pt x="1658" y="11524"/>
                  </a:cubicBezTo>
                  <a:cubicBezTo>
                    <a:pt x="1647" y="11508"/>
                    <a:pt x="1656" y="11489"/>
                    <a:pt x="1659" y="11473"/>
                  </a:cubicBezTo>
                  <a:cubicBezTo>
                    <a:pt x="1798" y="10919"/>
                    <a:pt x="1967" y="10373"/>
                    <a:pt x="2105" y="9819"/>
                  </a:cubicBezTo>
                  <a:cubicBezTo>
                    <a:pt x="2315" y="8995"/>
                    <a:pt x="2444" y="8144"/>
                    <a:pt x="2401" y="7292"/>
                  </a:cubicBezTo>
                  <a:cubicBezTo>
                    <a:pt x="2402" y="7259"/>
                    <a:pt x="2360" y="7260"/>
                    <a:pt x="2338" y="7262"/>
                  </a:cubicBezTo>
                  <a:cubicBezTo>
                    <a:pt x="2230" y="7278"/>
                    <a:pt x="2134" y="7338"/>
                    <a:pt x="2026" y="7353"/>
                  </a:cubicBezTo>
                  <a:cubicBezTo>
                    <a:pt x="1692" y="6464"/>
                    <a:pt x="1381" y="5565"/>
                    <a:pt x="1125" y="4650"/>
                  </a:cubicBezTo>
                  <a:cubicBezTo>
                    <a:pt x="1110" y="4642"/>
                    <a:pt x="1094" y="4633"/>
                    <a:pt x="1076" y="4635"/>
                  </a:cubicBezTo>
                  <a:cubicBezTo>
                    <a:pt x="988" y="4638"/>
                    <a:pt x="901" y="4675"/>
                    <a:pt x="812" y="4657"/>
                  </a:cubicBezTo>
                  <a:cubicBezTo>
                    <a:pt x="787" y="4650"/>
                    <a:pt x="752" y="4637"/>
                    <a:pt x="752" y="4606"/>
                  </a:cubicBezTo>
                  <a:cubicBezTo>
                    <a:pt x="728" y="4225"/>
                    <a:pt x="782" y="3845"/>
                    <a:pt x="788" y="3464"/>
                  </a:cubicBezTo>
                  <a:cubicBezTo>
                    <a:pt x="708" y="3781"/>
                    <a:pt x="660" y="4105"/>
                    <a:pt x="645" y="4432"/>
                  </a:cubicBezTo>
                  <a:cubicBezTo>
                    <a:pt x="631" y="4785"/>
                    <a:pt x="651" y="5149"/>
                    <a:pt x="787" y="5480"/>
                  </a:cubicBezTo>
                  <a:cubicBezTo>
                    <a:pt x="764" y="5514"/>
                    <a:pt x="704" y="5529"/>
                    <a:pt x="675" y="5494"/>
                  </a:cubicBezTo>
                  <a:cubicBezTo>
                    <a:pt x="624" y="5440"/>
                    <a:pt x="606" y="5349"/>
                    <a:pt x="526" y="5330"/>
                  </a:cubicBezTo>
                  <a:cubicBezTo>
                    <a:pt x="453" y="5509"/>
                    <a:pt x="510" y="5717"/>
                    <a:pt x="419" y="5892"/>
                  </a:cubicBezTo>
                  <a:cubicBezTo>
                    <a:pt x="325" y="5884"/>
                    <a:pt x="260" y="5800"/>
                    <a:pt x="243" y="5713"/>
                  </a:cubicBezTo>
                  <a:cubicBezTo>
                    <a:pt x="197" y="5502"/>
                    <a:pt x="249" y="5286"/>
                    <a:pt x="228" y="5073"/>
                  </a:cubicBezTo>
                  <a:cubicBezTo>
                    <a:pt x="226" y="5054"/>
                    <a:pt x="208" y="5044"/>
                    <a:pt x="193" y="5037"/>
                  </a:cubicBezTo>
                  <a:cubicBezTo>
                    <a:pt x="143" y="5017"/>
                    <a:pt x="87" y="5025"/>
                    <a:pt x="38" y="5005"/>
                  </a:cubicBezTo>
                  <a:cubicBezTo>
                    <a:pt x="14" y="4995"/>
                    <a:pt x="0" y="4969"/>
                    <a:pt x="4" y="4943"/>
                  </a:cubicBezTo>
                  <a:cubicBezTo>
                    <a:pt x="19" y="4622"/>
                    <a:pt x="42" y="4301"/>
                    <a:pt x="66" y="3980"/>
                  </a:cubicBezTo>
                  <a:cubicBezTo>
                    <a:pt x="129" y="3213"/>
                    <a:pt x="169" y="2445"/>
                    <a:pt x="248" y="1680"/>
                  </a:cubicBezTo>
                  <a:cubicBezTo>
                    <a:pt x="275" y="1429"/>
                    <a:pt x="305" y="1178"/>
                    <a:pt x="349" y="930"/>
                  </a:cubicBezTo>
                  <a:cubicBezTo>
                    <a:pt x="381" y="767"/>
                    <a:pt x="412" y="601"/>
                    <a:pt x="480" y="448"/>
                  </a:cubicBezTo>
                  <a:cubicBezTo>
                    <a:pt x="506" y="393"/>
                    <a:pt x="539" y="327"/>
                    <a:pt x="604" y="313"/>
                  </a:cubicBezTo>
                  <a:cubicBezTo>
                    <a:pt x="810" y="263"/>
                    <a:pt x="1023" y="242"/>
                    <a:pt x="1225" y="177"/>
                  </a:cubicBezTo>
                  <a:close/>
                  <a:moveTo>
                    <a:pt x="3390" y="1722"/>
                  </a:moveTo>
                  <a:cubicBezTo>
                    <a:pt x="3363" y="1755"/>
                    <a:pt x="3350" y="1797"/>
                    <a:pt x="3331" y="1835"/>
                  </a:cubicBezTo>
                  <a:cubicBezTo>
                    <a:pt x="3306" y="1888"/>
                    <a:pt x="3267" y="1932"/>
                    <a:pt x="3241" y="1983"/>
                  </a:cubicBezTo>
                  <a:cubicBezTo>
                    <a:pt x="3213" y="2047"/>
                    <a:pt x="3194" y="2115"/>
                    <a:pt x="3156" y="2175"/>
                  </a:cubicBezTo>
                  <a:cubicBezTo>
                    <a:pt x="3112" y="2239"/>
                    <a:pt x="3104" y="2330"/>
                    <a:pt x="3144" y="2398"/>
                  </a:cubicBezTo>
                  <a:cubicBezTo>
                    <a:pt x="3153" y="2417"/>
                    <a:pt x="3161" y="2437"/>
                    <a:pt x="3173" y="2455"/>
                  </a:cubicBezTo>
                  <a:cubicBezTo>
                    <a:pt x="3250" y="2525"/>
                    <a:pt x="3342" y="2575"/>
                    <a:pt x="3433" y="2625"/>
                  </a:cubicBezTo>
                  <a:cubicBezTo>
                    <a:pt x="3497" y="2674"/>
                    <a:pt x="3567" y="2714"/>
                    <a:pt x="3627" y="2768"/>
                  </a:cubicBezTo>
                  <a:cubicBezTo>
                    <a:pt x="3713" y="2710"/>
                    <a:pt x="3787" y="2636"/>
                    <a:pt x="3870" y="2575"/>
                  </a:cubicBezTo>
                  <a:cubicBezTo>
                    <a:pt x="3925" y="2534"/>
                    <a:pt x="3971" y="2482"/>
                    <a:pt x="4032" y="2448"/>
                  </a:cubicBezTo>
                  <a:cubicBezTo>
                    <a:pt x="4087" y="2412"/>
                    <a:pt x="4157" y="2384"/>
                    <a:pt x="4182" y="2317"/>
                  </a:cubicBezTo>
                  <a:cubicBezTo>
                    <a:pt x="4197" y="2256"/>
                    <a:pt x="4171" y="2196"/>
                    <a:pt x="4154" y="2139"/>
                  </a:cubicBezTo>
                  <a:cubicBezTo>
                    <a:pt x="4107" y="2090"/>
                    <a:pt x="4059" y="2042"/>
                    <a:pt x="4012" y="1994"/>
                  </a:cubicBezTo>
                  <a:cubicBezTo>
                    <a:pt x="3931" y="1940"/>
                    <a:pt x="3842" y="1897"/>
                    <a:pt x="3759" y="1846"/>
                  </a:cubicBezTo>
                  <a:cubicBezTo>
                    <a:pt x="3666" y="1793"/>
                    <a:pt x="3576" y="1732"/>
                    <a:pt x="3474" y="1697"/>
                  </a:cubicBezTo>
                  <a:cubicBezTo>
                    <a:pt x="3445" y="1696"/>
                    <a:pt x="3409" y="1696"/>
                    <a:pt x="3390" y="1722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176">
              <a:extLst>
                <a:ext uri="{FF2B5EF4-FFF2-40B4-BE49-F238E27FC236}">
                  <a16:creationId xmlns:a16="http://schemas.microsoft.com/office/drawing/2014/main" id="{CBDD2204-3259-4799-83A7-97DE20E2A0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5" y="2735"/>
              <a:ext cx="132" cy="203"/>
            </a:xfrm>
            <a:custGeom>
              <a:avLst/>
              <a:gdLst>
                <a:gd name="T0" fmla="*/ 130 w 678"/>
                <a:gd name="T1" fmla="*/ 105 h 1036"/>
                <a:gd name="T2" fmla="*/ 470 w 678"/>
                <a:gd name="T3" fmla="*/ 8 h 1036"/>
                <a:gd name="T4" fmla="*/ 678 w 678"/>
                <a:gd name="T5" fmla="*/ 91 h 1036"/>
                <a:gd name="T6" fmla="*/ 549 w 678"/>
                <a:gd name="T7" fmla="*/ 587 h 1036"/>
                <a:gd name="T8" fmla="*/ 447 w 678"/>
                <a:gd name="T9" fmla="*/ 678 h 1036"/>
                <a:gd name="T10" fmla="*/ 410 w 678"/>
                <a:gd name="T11" fmla="*/ 520 h 1036"/>
                <a:gd name="T12" fmla="*/ 489 w 678"/>
                <a:gd name="T13" fmla="*/ 463 h 1036"/>
                <a:gd name="T14" fmla="*/ 442 w 678"/>
                <a:gd name="T15" fmla="*/ 301 h 1036"/>
                <a:gd name="T16" fmla="*/ 320 w 678"/>
                <a:gd name="T17" fmla="*/ 482 h 1036"/>
                <a:gd name="T18" fmla="*/ 540 w 678"/>
                <a:gd name="T19" fmla="*/ 1009 h 1036"/>
                <a:gd name="T20" fmla="*/ 296 w 678"/>
                <a:gd name="T21" fmla="*/ 958 h 1036"/>
                <a:gd name="T22" fmla="*/ 102 w 678"/>
                <a:gd name="T23" fmla="*/ 789 h 1036"/>
                <a:gd name="T24" fmla="*/ 45 w 678"/>
                <a:gd name="T25" fmla="*/ 620 h 1036"/>
                <a:gd name="T26" fmla="*/ 0 w 678"/>
                <a:gd name="T27" fmla="*/ 394 h 1036"/>
                <a:gd name="T28" fmla="*/ 130 w 678"/>
                <a:gd name="T29" fmla="*/ 10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8" h="1036">
                  <a:moveTo>
                    <a:pt x="130" y="105"/>
                  </a:moveTo>
                  <a:cubicBezTo>
                    <a:pt x="219" y="18"/>
                    <a:pt x="351" y="0"/>
                    <a:pt x="470" y="8"/>
                  </a:cubicBezTo>
                  <a:cubicBezTo>
                    <a:pt x="546" y="11"/>
                    <a:pt x="624" y="35"/>
                    <a:pt x="678" y="91"/>
                  </a:cubicBezTo>
                  <a:cubicBezTo>
                    <a:pt x="583" y="240"/>
                    <a:pt x="626" y="431"/>
                    <a:pt x="549" y="587"/>
                  </a:cubicBezTo>
                  <a:cubicBezTo>
                    <a:pt x="528" y="629"/>
                    <a:pt x="490" y="660"/>
                    <a:pt x="447" y="678"/>
                  </a:cubicBezTo>
                  <a:cubicBezTo>
                    <a:pt x="437" y="625"/>
                    <a:pt x="403" y="576"/>
                    <a:pt x="410" y="520"/>
                  </a:cubicBezTo>
                  <a:cubicBezTo>
                    <a:pt x="416" y="483"/>
                    <a:pt x="459" y="474"/>
                    <a:pt x="489" y="463"/>
                  </a:cubicBezTo>
                  <a:cubicBezTo>
                    <a:pt x="429" y="433"/>
                    <a:pt x="444" y="356"/>
                    <a:pt x="442" y="301"/>
                  </a:cubicBezTo>
                  <a:cubicBezTo>
                    <a:pt x="372" y="333"/>
                    <a:pt x="313" y="401"/>
                    <a:pt x="320" y="482"/>
                  </a:cubicBezTo>
                  <a:cubicBezTo>
                    <a:pt x="338" y="677"/>
                    <a:pt x="488" y="824"/>
                    <a:pt x="540" y="1009"/>
                  </a:cubicBezTo>
                  <a:cubicBezTo>
                    <a:pt x="455" y="1036"/>
                    <a:pt x="368" y="1001"/>
                    <a:pt x="296" y="958"/>
                  </a:cubicBezTo>
                  <a:cubicBezTo>
                    <a:pt x="222" y="913"/>
                    <a:pt x="154" y="858"/>
                    <a:pt x="102" y="789"/>
                  </a:cubicBezTo>
                  <a:cubicBezTo>
                    <a:pt x="64" y="740"/>
                    <a:pt x="63" y="676"/>
                    <a:pt x="45" y="620"/>
                  </a:cubicBezTo>
                  <a:cubicBezTo>
                    <a:pt x="29" y="545"/>
                    <a:pt x="1" y="471"/>
                    <a:pt x="0" y="394"/>
                  </a:cubicBezTo>
                  <a:cubicBezTo>
                    <a:pt x="5" y="281"/>
                    <a:pt x="136" y="220"/>
                    <a:pt x="130" y="105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177">
              <a:extLst>
                <a:ext uri="{FF2B5EF4-FFF2-40B4-BE49-F238E27FC236}">
                  <a16:creationId xmlns:a16="http://schemas.microsoft.com/office/drawing/2014/main" id="{3072785F-B6F7-40A3-8170-82DA61E3C5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9" y="2837"/>
              <a:ext cx="138" cy="176"/>
            </a:xfrm>
            <a:custGeom>
              <a:avLst/>
              <a:gdLst>
                <a:gd name="T0" fmla="*/ 276 w 710"/>
                <a:gd name="T1" fmla="*/ 0 h 902"/>
                <a:gd name="T2" fmla="*/ 604 w 710"/>
                <a:gd name="T3" fmla="*/ 36 h 902"/>
                <a:gd name="T4" fmla="*/ 701 w 710"/>
                <a:gd name="T5" fmla="*/ 300 h 902"/>
                <a:gd name="T6" fmla="*/ 572 w 710"/>
                <a:gd name="T7" fmla="*/ 710 h 902"/>
                <a:gd name="T8" fmla="*/ 187 w 710"/>
                <a:gd name="T9" fmla="*/ 896 h 902"/>
                <a:gd name="T10" fmla="*/ 22 w 710"/>
                <a:gd name="T11" fmla="*/ 863 h 902"/>
                <a:gd name="T12" fmla="*/ 41 w 710"/>
                <a:gd name="T13" fmla="*/ 717 h 902"/>
                <a:gd name="T14" fmla="*/ 255 w 710"/>
                <a:gd name="T15" fmla="*/ 592 h 902"/>
                <a:gd name="T16" fmla="*/ 327 w 710"/>
                <a:gd name="T17" fmla="*/ 426 h 902"/>
                <a:gd name="T18" fmla="*/ 205 w 710"/>
                <a:gd name="T19" fmla="*/ 132 h 902"/>
                <a:gd name="T20" fmla="*/ 192 w 710"/>
                <a:gd name="T21" fmla="*/ 94 h 902"/>
                <a:gd name="T22" fmla="*/ 276 w 710"/>
                <a:gd name="T23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0" h="902">
                  <a:moveTo>
                    <a:pt x="276" y="0"/>
                  </a:moveTo>
                  <a:cubicBezTo>
                    <a:pt x="385" y="15"/>
                    <a:pt x="497" y="8"/>
                    <a:pt x="604" y="36"/>
                  </a:cubicBezTo>
                  <a:cubicBezTo>
                    <a:pt x="632" y="126"/>
                    <a:pt x="693" y="205"/>
                    <a:pt x="701" y="300"/>
                  </a:cubicBezTo>
                  <a:cubicBezTo>
                    <a:pt x="710" y="446"/>
                    <a:pt x="667" y="597"/>
                    <a:pt x="572" y="710"/>
                  </a:cubicBezTo>
                  <a:cubicBezTo>
                    <a:pt x="479" y="825"/>
                    <a:pt x="331" y="881"/>
                    <a:pt x="187" y="896"/>
                  </a:cubicBezTo>
                  <a:cubicBezTo>
                    <a:pt x="131" y="899"/>
                    <a:pt x="67" y="902"/>
                    <a:pt x="22" y="863"/>
                  </a:cubicBezTo>
                  <a:cubicBezTo>
                    <a:pt x="0" y="816"/>
                    <a:pt x="0" y="752"/>
                    <a:pt x="41" y="717"/>
                  </a:cubicBezTo>
                  <a:cubicBezTo>
                    <a:pt x="103" y="660"/>
                    <a:pt x="191" y="646"/>
                    <a:pt x="255" y="592"/>
                  </a:cubicBezTo>
                  <a:cubicBezTo>
                    <a:pt x="305" y="552"/>
                    <a:pt x="321" y="486"/>
                    <a:pt x="327" y="426"/>
                  </a:cubicBezTo>
                  <a:cubicBezTo>
                    <a:pt x="329" y="314"/>
                    <a:pt x="256" y="224"/>
                    <a:pt x="205" y="132"/>
                  </a:cubicBezTo>
                  <a:cubicBezTo>
                    <a:pt x="200" y="119"/>
                    <a:pt x="186" y="108"/>
                    <a:pt x="192" y="94"/>
                  </a:cubicBezTo>
                  <a:cubicBezTo>
                    <a:pt x="213" y="57"/>
                    <a:pt x="244" y="27"/>
                    <a:pt x="276" y="0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672220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0" y="1122361"/>
            <a:ext cx="5062330" cy="547411"/>
          </a:xfrm>
        </p:spPr>
        <p:txBody>
          <a:bodyPr/>
          <a:lstStyle/>
          <a:p>
            <a:r>
              <a:rPr lang="en-US" sz="4000"/>
              <a:t>Bài 2: Decomposition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462" y="1855303"/>
            <a:ext cx="9329530" cy="2160105"/>
          </a:xfrm>
          <a:ln>
            <a:noFill/>
          </a:ln>
        </p:spPr>
        <p:txBody>
          <a:bodyPr/>
          <a:lstStyle/>
          <a:p>
            <a:pPr algn="just"/>
            <a:r>
              <a:rPr lang="en-US" sz="2000">
                <a:solidFill>
                  <a:schemeClr val="tx1"/>
                </a:solidFill>
              </a:rPr>
              <a:t>Tính chi phí khi chỉ đi 1 ngày</a:t>
            </a:r>
          </a:p>
          <a:p>
            <a:pPr algn="just"/>
            <a:r>
              <a:rPr lang="en-US" sz="2000">
                <a:solidFill>
                  <a:schemeClr val="tx1"/>
                </a:solidFill>
              </a:rPr>
              <a:t>Tính chi phí khi chỉ đi 2 ngày</a:t>
            </a:r>
          </a:p>
          <a:p>
            <a:pPr algn="just"/>
            <a:r>
              <a:rPr lang="en-US" sz="2000">
                <a:solidFill>
                  <a:schemeClr val="tx1"/>
                </a:solidFill>
              </a:rPr>
              <a:t>Tính chi phí khi chỉ đi 3 ngày</a:t>
            </a:r>
          </a:p>
          <a:p>
            <a:pPr algn="just"/>
            <a:r>
              <a:rPr lang="en-US" sz="2000">
                <a:solidFill>
                  <a:schemeClr val="tx1"/>
                </a:solidFill>
              </a:rPr>
              <a:t>…</a:t>
            </a:r>
          </a:p>
          <a:p>
            <a:pPr algn="just"/>
            <a:r>
              <a:rPr lang="en-US" sz="2000">
                <a:solidFill>
                  <a:schemeClr val="tx1"/>
                </a:solidFill>
              </a:rPr>
              <a:t>Tính chi phí khi chỉ đi n ngày</a:t>
            </a:r>
          </a:p>
          <a:p>
            <a:pPr algn="just"/>
            <a:endParaRPr lang="en-US" sz="2000">
              <a:solidFill>
                <a:schemeClr val="tx1"/>
              </a:solidFill>
            </a:endParaRPr>
          </a:p>
          <a:p>
            <a:pPr algn="just"/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99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0" y="1122361"/>
            <a:ext cx="4147929" cy="547411"/>
          </a:xfrm>
        </p:spPr>
        <p:txBody>
          <a:bodyPr/>
          <a:lstStyle/>
          <a:p>
            <a:r>
              <a:rPr lang="en-US" sz="4000"/>
              <a:t>Bài 2: Abstraction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1235" y="1669773"/>
            <a:ext cx="9329530" cy="4386470"/>
          </a:xfrm>
          <a:ln>
            <a:noFill/>
          </a:ln>
        </p:spPr>
        <p:txBody>
          <a:bodyPr/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 là 1 sinh viên ĐH. Có ngày Q ph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trư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ờ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ng, có ngày không. Nh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ữ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ngày Q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trư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ờ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ề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 ph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đi b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ằ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ng xe bus. Xe bus có 3 lo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ạ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 vé như sau: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Vé xe đi 1 ngày t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2k</a:t>
            </a:r>
            <a:endParaRPr lang="en-US" sz="24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	Vé xe đi 7 ngày t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</a:t>
            </a:r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7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endParaRPr lang="en-US" sz="24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Vé xe đi 30 ngày t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ố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n </a:t>
            </a:r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25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k</a:t>
            </a:r>
            <a:endParaRPr lang="en-US" sz="240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Vì mu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ố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ti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ki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ti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ể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đi chơi vs crush, Q đã t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ự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l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ậ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1 m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ng days g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ồ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n ngày đư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s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ắ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x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 theo th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ứ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ự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trong đó m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ỗ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 ngày days[i] là ngày Q ph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trư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ờ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ng. Hãy giúp b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ạ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Q tính đư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ợ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s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ố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ti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ít nh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ấ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c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ầ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cho vi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 đi xe bus đ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ể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Q ti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ế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 ki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ệ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 ti</a:t>
            </a:r>
            <a:r>
              <a:rPr lang="vi-VN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ề</a:t>
            </a: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n đi chơi với crush nhé!</a:t>
            </a:r>
            <a:endParaRPr lang="en-US" sz="2400">
              <a:solidFill>
                <a:schemeClr val="tx1"/>
              </a:solidFill>
            </a:endParaRPr>
          </a:p>
          <a:p>
            <a:pPr algn="just"/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C6D165-2676-43C4-98F4-92BB7A13F7E9}"/>
              </a:ext>
            </a:extLst>
          </p:cNvPr>
          <p:cNvCxnSpPr/>
          <p:nvPr/>
        </p:nvCxnSpPr>
        <p:spPr>
          <a:xfrm>
            <a:off x="8150087" y="2478157"/>
            <a:ext cx="715617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F865027-930B-4E8A-B269-1834AF6017F3}"/>
              </a:ext>
            </a:extLst>
          </p:cNvPr>
          <p:cNvCxnSpPr>
            <a:cxnSpLocks/>
          </p:cNvCxnSpPr>
          <p:nvPr/>
        </p:nvCxnSpPr>
        <p:spPr>
          <a:xfrm>
            <a:off x="3379304" y="4128053"/>
            <a:ext cx="1020418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D37F27-16A4-46D2-A831-E09299659FF7}"/>
              </a:ext>
            </a:extLst>
          </p:cNvPr>
          <p:cNvCxnSpPr>
            <a:cxnSpLocks/>
          </p:cNvCxnSpPr>
          <p:nvPr/>
        </p:nvCxnSpPr>
        <p:spPr>
          <a:xfrm>
            <a:off x="3379304" y="3048001"/>
            <a:ext cx="887896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AE816E5-8241-4F73-B446-2016E88023A9}"/>
              </a:ext>
            </a:extLst>
          </p:cNvPr>
          <p:cNvCxnSpPr>
            <a:cxnSpLocks/>
          </p:cNvCxnSpPr>
          <p:nvPr/>
        </p:nvCxnSpPr>
        <p:spPr>
          <a:xfrm>
            <a:off x="3379304" y="3578087"/>
            <a:ext cx="887896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03A005A-9E58-42B7-AFF8-C38FFD30678E}"/>
              </a:ext>
            </a:extLst>
          </p:cNvPr>
          <p:cNvCxnSpPr>
            <a:cxnSpLocks/>
          </p:cNvCxnSpPr>
          <p:nvPr/>
        </p:nvCxnSpPr>
        <p:spPr>
          <a:xfrm>
            <a:off x="4777408" y="3054628"/>
            <a:ext cx="258418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C71A924-7E5D-4EFA-A15A-6EB67C203C6E}"/>
              </a:ext>
            </a:extLst>
          </p:cNvPr>
          <p:cNvCxnSpPr>
            <a:cxnSpLocks/>
          </p:cNvCxnSpPr>
          <p:nvPr/>
        </p:nvCxnSpPr>
        <p:spPr>
          <a:xfrm>
            <a:off x="4777408" y="3584714"/>
            <a:ext cx="258418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967F3A1-5AB3-41C5-BFD6-C7023199B5D0}"/>
              </a:ext>
            </a:extLst>
          </p:cNvPr>
          <p:cNvCxnSpPr>
            <a:cxnSpLocks/>
          </p:cNvCxnSpPr>
          <p:nvPr/>
        </p:nvCxnSpPr>
        <p:spPr>
          <a:xfrm>
            <a:off x="4906617" y="4128053"/>
            <a:ext cx="434009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DF6019E-6FFC-428E-B4C5-012DC376E6E9}"/>
              </a:ext>
            </a:extLst>
          </p:cNvPr>
          <p:cNvCxnSpPr>
            <a:cxnSpLocks/>
          </p:cNvCxnSpPr>
          <p:nvPr/>
        </p:nvCxnSpPr>
        <p:spPr>
          <a:xfrm>
            <a:off x="8295861" y="4750905"/>
            <a:ext cx="1603513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CA810DB-CA6C-4926-AF9A-83173AB828CE}"/>
              </a:ext>
            </a:extLst>
          </p:cNvPr>
          <p:cNvCxnSpPr>
            <a:cxnSpLocks/>
          </p:cNvCxnSpPr>
          <p:nvPr/>
        </p:nvCxnSpPr>
        <p:spPr>
          <a:xfrm>
            <a:off x="10568609" y="4750905"/>
            <a:ext cx="192156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3AAB67-8C42-45FF-AC96-228CD8EBE1BC}"/>
              </a:ext>
            </a:extLst>
          </p:cNvPr>
          <p:cNvCxnSpPr>
            <a:cxnSpLocks/>
          </p:cNvCxnSpPr>
          <p:nvPr/>
        </p:nvCxnSpPr>
        <p:spPr>
          <a:xfrm>
            <a:off x="7142922" y="5565914"/>
            <a:ext cx="887895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46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0" y="1122361"/>
            <a:ext cx="4147929" cy="547411"/>
          </a:xfrm>
        </p:spPr>
        <p:txBody>
          <a:bodyPr/>
          <a:lstStyle/>
          <a:p>
            <a:r>
              <a:rPr lang="en-US" sz="4000"/>
              <a:t>Bài 2: Abstraction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3670" y="1910894"/>
            <a:ext cx="9329530" cy="1550505"/>
          </a:xfrm>
          <a:ln>
            <a:noFill/>
          </a:ln>
        </p:spPr>
        <p:txBody>
          <a:bodyPr/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INPUT: mảng days gồm n phần tử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 3 loại: 1 ngày 2k, 7 ngày 7k, 30 ngày 25k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OUTPUT: chi phí tối thiểu?</a:t>
            </a:r>
            <a:endParaRPr lang="en-US" sz="2400">
              <a:solidFill>
                <a:schemeClr val="tx1"/>
              </a:solidFill>
            </a:endParaRPr>
          </a:p>
          <a:p>
            <a:pPr algn="just"/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038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0" y="1122361"/>
            <a:ext cx="5976729" cy="547411"/>
          </a:xfrm>
        </p:spPr>
        <p:txBody>
          <a:bodyPr/>
          <a:lstStyle/>
          <a:p>
            <a:r>
              <a:rPr lang="en-US" sz="4000"/>
              <a:t>Bài 2: Pattern recognition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5D5DA20-28D4-41BD-846B-95C7669F61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02538"/>
            <a:ext cx="9144000" cy="4141671"/>
          </a:xfrm>
        </p:spPr>
        <p:txBody>
          <a:bodyPr/>
          <a:lstStyle/>
          <a:p>
            <a:pPr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  <a:cs typeface="Calibri"/>
              </a:rPr>
              <a:t>V</a:t>
            </a:r>
            <a:r>
              <a:rPr lang="en-US" sz="2000" dirty="0" err="1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í</a:t>
            </a:r>
            <a:r>
              <a:rPr lang="en-US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 d</a:t>
            </a:r>
            <a:r>
              <a:rPr lang="vi-VN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ụ</a:t>
            </a:r>
            <a:r>
              <a:rPr lang="en-US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 m</a:t>
            </a:r>
            <a:r>
              <a:rPr lang="vi-VN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ẫ</a:t>
            </a:r>
            <a:r>
              <a:rPr lang="en-US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  <a:cs typeface="Calibri"/>
              </a:rPr>
              <a:t>u: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  <a:cs typeface="Times New Roman"/>
              </a:rPr>
              <a:t> 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indent="-34290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</a:rPr>
              <a:t>M</a:t>
            </a:r>
            <a:r>
              <a:rPr lang="vi-VN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</a:rPr>
              <a:t>ả</a:t>
            </a:r>
            <a:r>
              <a:rPr lang="en-US" sz="2000" dirty="0">
                <a:solidFill>
                  <a:schemeClr val="tx1"/>
                </a:solidFill>
                <a:effectLst/>
                <a:latin typeface="Calibri"/>
                <a:ea typeface="Times New Roman" panose="02020603050405020304" pitchFamily="18" charset="0"/>
              </a:rPr>
              <a:t>ng days = {1}</a:t>
            </a:r>
          </a:p>
          <a:p>
            <a:pPr marL="0" marR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3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tường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mua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1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vé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1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mua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vé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7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mua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vé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30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.</a:t>
            </a:r>
          </a:p>
          <a:p>
            <a:pPr marL="0" marR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Mua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vé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1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ngày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ít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tốn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(2k)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nên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đây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kết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quả</a:t>
            </a:r>
            <a:endParaRPr lang="en-US" sz="2000" dirty="0">
              <a:solidFill>
                <a:schemeClr val="tx1"/>
              </a:solidFill>
              <a:latin typeface="Calibri"/>
              <a:ea typeface="Times New Roman" panose="02020603050405020304" pitchFamily="18" charset="0"/>
            </a:endParaRPr>
          </a:p>
          <a:p>
            <a:pPr marL="342900" indent="-34290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Mảng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days = {1, 3}. Chi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thấp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 4k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Mảng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days = {1, 3, 5}. Chi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thấp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 6k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Mảng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days = {1, 3, 5, 7}.Chi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thấp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 7k</a:t>
            </a: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Mảng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days = {1, 3, 5, 7, 29}. Chi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thấp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 9k</a:t>
            </a:r>
            <a:endParaRPr lang="en-US" sz="2000" dirty="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=&gt; 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mỗi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lần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xét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thêm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1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phần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thì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chi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phí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nhỏ</a:t>
            </a:r>
            <a:r>
              <a:rPr lang="en-US" sz="2000" dirty="0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alibri"/>
                <a:ea typeface="Times New Roman" panose="02020603050405020304" pitchFamily="18" charset="0"/>
              </a:rPr>
              <a:t>nhất</a:t>
            </a:r>
            <a:endParaRPr lang="en-US" sz="2000" dirty="0">
              <a:solidFill>
                <a:schemeClr val="tx1"/>
              </a:solidFill>
              <a:latin typeface="Calibri"/>
              <a:ea typeface="Times New Roman" panose="02020603050405020304" pitchFamily="18" charset="0"/>
            </a:endParaRPr>
          </a:p>
          <a:p>
            <a:pPr marR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0" marR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68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EB00D62-92FE-4206-BA5D-C6E7F7102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460910"/>
              </p:ext>
            </p:extLst>
          </p:nvPr>
        </p:nvGraphicFramePr>
        <p:xfrm>
          <a:off x="900953" y="1196889"/>
          <a:ext cx="9977018" cy="548640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772785">
                  <a:extLst>
                    <a:ext uri="{9D8B030D-6E8A-4147-A177-3AD203B41FA5}">
                      <a16:colId xmlns:a16="http://schemas.microsoft.com/office/drawing/2014/main" val="1414237224"/>
                    </a:ext>
                  </a:extLst>
                </a:gridCol>
                <a:gridCol w="1338265">
                  <a:extLst>
                    <a:ext uri="{9D8B030D-6E8A-4147-A177-3AD203B41FA5}">
                      <a16:colId xmlns:a16="http://schemas.microsoft.com/office/drawing/2014/main" val="641552895"/>
                    </a:ext>
                  </a:extLst>
                </a:gridCol>
                <a:gridCol w="1302119">
                  <a:extLst>
                    <a:ext uri="{9D8B030D-6E8A-4147-A177-3AD203B41FA5}">
                      <a16:colId xmlns:a16="http://schemas.microsoft.com/office/drawing/2014/main" val="3901126404"/>
                    </a:ext>
                  </a:extLst>
                </a:gridCol>
                <a:gridCol w="1347908">
                  <a:extLst>
                    <a:ext uri="{9D8B030D-6E8A-4147-A177-3AD203B41FA5}">
                      <a16:colId xmlns:a16="http://schemas.microsoft.com/office/drawing/2014/main" val="956546972"/>
                    </a:ext>
                  </a:extLst>
                </a:gridCol>
                <a:gridCol w="1378016">
                  <a:extLst>
                    <a:ext uri="{9D8B030D-6E8A-4147-A177-3AD203B41FA5}">
                      <a16:colId xmlns:a16="http://schemas.microsoft.com/office/drawing/2014/main" val="1702516680"/>
                    </a:ext>
                  </a:extLst>
                </a:gridCol>
                <a:gridCol w="1417765">
                  <a:extLst>
                    <a:ext uri="{9D8B030D-6E8A-4147-A177-3AD203B41FA5}">
                      <a16:colId xmlns:a16="http://schemas.microsoft.com/office/drawing/2014/main" val="2307264281"/>
                    </a:ext>
                  </a:extLst>
                </a:gridCol>
                <a:gridCol w="1420160">
                  <a:extLst>
                    <a:ext uri="{9D8B030D-6E8A-4147-A177-3AD203B41FA5}">
                      <a16:colId xmlns:a16="http://schemas.microsoft.com/office/drawing/2014/main" val="2847871517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Days[0]=0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Days[1]=1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Days[2]=3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Days[3]=5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Days[4]=7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Days[5]=29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9586555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Vé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1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(2k)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tx1"/>
                          </a:solidFill>
                        </a:rPr>
                        <a:t>dp(3)+2=8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573012"/>
                  </a:ext>
                </a:extLst>
              </a:tr>
              <a:tr h="391886">
                <a:tc rowSpan="5"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Vé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7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(7k)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</a:t>
                      </a:r>
                      <a:r>
                        <a:rPr lang="en-US" sz="1600" b="0" u="none" strike="noStrike" noProof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0)+</a:t>
                      </a:r>
                      <a:r>
                        <a:rPr lang="en-US"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7=7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(1)+7=9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(2)+7=11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(3)+7=13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(4)+7=14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3378768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(0)+7=7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(1)+7=9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(2)+7=11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  <a:endParaRPr lang="en-US" sz="1600" b="0" i="0" u="none" strike="noStrike" noProof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477734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(0)+7=7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(1)+7=9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7080271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(0)+7=7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233589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9032274"/>
                  </a:ext>
                </a:extLst>
              </a:tr>
              <a:tr h="391886">
                <a:tc rowSpan="6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Vé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30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ngày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(25k)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</a:t>
                      </a:r>
                      <a:r>
                        <a:rPr lang="en-US" sz="1600" b="0" u="none" strike="noStrike" noProof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0)+</a:t>
                      </a:r>
                      <a:r>
                        <a:rPr lang="en-US" sz="16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25=25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(1)+25=27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(2)+25=29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(3)+25=31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(4)+25=32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021208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(0)+25=25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(1)+25=27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(2)+25=29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(3)+25=31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030816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(0)+25=25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(1)+25=27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(2)+25=29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279051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(0)+25=25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(1)+25=27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304531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0" u="none" strike="noStrike" noProof="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600" b="0" u="none" strike="noStrike" noProof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(0)+25=25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250433"/>
                  </a:ext>
                </a:extLst>
              </a:tr>
              <a:tr h="39188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*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1027248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dp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[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] = min( ) =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67649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579BF6F4-54D5-447E-B8B4-3726087F6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623" y="371175"/>
            <a:ext cx="3869368" cy="354397"/>
          </a:xfrm>
        </p:spPr>
        <p:txBody>
          <a:bodyPr/>
          <a:lstStyle/>
          <a:p>
            <a:r>
              <a:rPr lang="en-US" sz="2400"/>
              <a:t>Bài 2: Pattern recognition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202F1174-A2EC-4A1C-974D-D93B55045DAD}"/>
              </a:ext>
            </a:extLst>
          </p:cNvPr>
          <p:cNvSpPr/>
          <p:nvPr/>
        </p:nvSpPr>
        <p:spPr>
          <a:xfrm rot="5400000">
            <a:off x="-223441" y="275824"/>
            <a:ext cx="928281" cy="48139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748D7A0-576A-4E54-95A0-2ED5508F44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159873"/>
              </p:ext>
            </p:extLst>
          </p:nvPr>
        </p:nvGraphicFramePr>
        <p:xfrm>
          <a:off x="2673307" y="1588775"/>
          <a:ext cx="1338265" cy="5094518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1338265">
                  <a:extLst>
                    <a:ext uri="{9D8B030D-6E8A-4147-A177-3AD203B41FA5}">
                      <a16:colId xmlns:a16="http://schemas.microsoft.com/office/drawing/2014/main" val="687459296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222147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289225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659808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939638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47797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7204549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88208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8194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6607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983013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381691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83667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8390585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E74AC00-B720-4848-B5F2-7AB02A319F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654015"/>
              </p:ext>
            </p:extLst>
          </p:nvPr>
        </p:nvGraphicFramePr>
        <p:xfrm>
          <a:off x="4013049" y="1978925"/>
          <a:ext cx="1299511" cy="1963235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99511">
                  <a:extLst>
                    <a:ext uri="{9D8B030D-6E8A-4147-A177-3AD203B41FA5}">
                      <a16:colId xmlns:a16="http://schemas.microsoft.com/office/drawing/2014/main" val="2771459910"/>
                    </a:ext>
                  </a:extLst>
                </a:gridCol>
              </a:tblGrid>
              <a:tr h="392647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25486"/>
                  </a:ext>
                </a:extLst>
              </a:tr>
              <a:tr h="392647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08993"/>
                  </a:ext>
                </a:extLst>
              </a:tr>
              <a:tr h="392647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92916"/>
                  </a:ext>
                </a:extLst>
              </a:tr>
              <a:tr h="392647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349942"/>
                  </a:ext>
                </a:extLst>
              </a:tr>
              <a:tr h="392647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993800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EB0AAA1D-1AF4-44AE-A870-D47305963A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901689"/>
              </p:ext>
            </p:extLst>
          </p:nvPr>
        </p:nvGraphicFramePr>
        <p:xfrm>
          <a:off x="4013049" y="3940091"/>
          <a:ext cx="1302119" cy="2351316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302119">
                  <a:extLst>
                    <a:ext uri="{9D8B030D-6E8A-4147-A177-3AD203B41FA5}">
                      <a16:colId xmlns:a16="http://schemas.microsoft.com/office/drawing/2014/main" val="2140124031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92321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2335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1683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489557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65490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179724"/>
                  </a:ext>
                </a:extLst>
              </a:tr>
            </a:tbl>
          </a:graphicData>
        </a:graphic>
      </p:graphicFrame>
      <p:sp>
        <p:nvSpPr>
          <p:cNvPr id="30" name="Rectangle 29">
            <a:extLst>
              <a:ext uri="{FF2B5EF4-FFF2-40B4-BE49-F238E27FC236}">
                <a16:creationId xmlns:a16="http://schemas.microsoft.com/office/drawing/2014/main" id="{065BC34E-29DA-47FA-817F-01F42ACDE8E9}"/>
              </a:ext>
            </a:extLst>
          </p:cNvPr>
          <p:cNvSpPr/>
          <p:nvPr/>
        </p:nvSpPr>
        <p:spPr>
          <a:xfrm>
            <a:off x="4035458" y="1612878"/>
            <a:ext cx="1257300" cy="334923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schemeClr val="tx1"/>
                </a:solidFill>
              </a:rPr>
              <a:t>dp(0)+2=2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3EF29B-E479-41B5-B97B-F837BF702AFE}"/>
              </a:ext>
            </a:extLst>
          </p:cNvPr>
          <p:cNvSpPr/>
          <p:nvPr/>
        </p:nvSpPr>
        <p:spPr>
          <a:xfrm>
            <a:off x="4035457" y="6338869"/>
            <a:ext cx="1221431" cy="313300"/>
          </a:xfrm>
          <a:prstGeom prst="rect">
            <a:avLst/>
          </a:prstGeom>
          <a:solidFill>
            <a:srgbClr val="FEF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A747DF0-B84B-4A37-BD26-83F5FD9E2A1F}"/>
              </a:ext>
            </a:extLst>
          </p:cNvPr>
          <p:cNvSpPr/>
          <p:nvPr/>
        </p:nvSpPr>
        <p:spPr>
          <a:xfrm>
            <a:off x="5390492" y="6338869"/>
            <a:ext cx="1221431" cy="313300"/>
          </a:xfrm>
          <a:prstGeom prst="rect">
            <a:avLst/>
          </a:prstGeom>
          <a:solidFill>
            <a:srgbClr val="FEF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B175E-3650-48FC-B3C0-B7ABF61B62F8}"/>
              </a:ext>
            </a:extLst>
          </p:cNvPr>
          <p:cNvSpPr/>
          <p:nvPr/>
        </p:nvSpPr>
        <p:spPr>
          <a:xfrm>
            <a:off x="6745527" y="6338869"/>
            <a:ext cx="1221431" cy="313300"/>
          </a:xfrm>
          <a:prstGeom prst="rect">
            <a:avLst/>
          </a:prstGeom>
          <a:solidFill>
            <a:srgbClr val="FEF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41D415-9495-4F87-85D4-602918F76936}"/>
              </a:ext>
            </a:extLst>
          </p:cNvPr>
          <p:cNvSpPr/>
          <p:nvPr/>
        </p:nvSpPr>
        <p:spPr>
          <a:xfrm>
            <a:off x="8100562" y="6338869"/>
            <a:ext cx="1221431" cy="313300"/>
          </a:xfrm>
          <a:prstGeom prst="rect">
            <a:avLst/>
          </a:prstGeom>
          <a:solidFill>
            <a:srgbClr val="FEF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59ED1AB-52A1-4376-BC35-F49216A6CC24}"/>
              </a:ext>
            </a:extLst>
          </p:cNvPr>
          <p:cNvSpPr/>
          <p:nvPr/>
        </p:nvSpPr>
        <p:spPr>
          <a:xfrm>
            <a:off x="9489266" y="6338869"/>
            <a:ext cx="1221431" cy="313300"/>
          </a:xfrm>
          <a:prstGeom prst="rect">
            <a:avLst/>
          </a:prstGeom>
          <a:solidFill>
            <a:srgbClr val="FEF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D4FD6F60-652D-488E-81B6-7C585F97E5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301446"/>
              </p:ext>
            </p:extLst>
          </p:nvPr>
        </p:nvGraphicFramePr>
        <p:xfrm>
          <a:off x="6663349" y="1980661"/>
          <a:ext cx="1380134" cy="195943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380134">
                  <a:extLst>
                    <a:ext uri="{9D8B030D-6E8A-4147-A177-3AD203B41FA5}">
                      <a16:colId xmlns:a16="http://schemas.microsoft.com/office/drawing/2014/main" val="2771459910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2548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0899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9291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3499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993800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C5165D6B-CC14-49E5-8279-646AE04AEE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620875"/>
              </p:ext>
            </p:extLst>
          </p:nvPr>
        </p:nvGraphicFramePr>
        <p:xfrm>
          <a:off x="8043483" y="1984269"/>
          <a:ext cx="1416106" cy="195943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416106">
                  <a:extLst>
                    <a:ext uri="{9D8B030D-6E8A-4147-A177-3AD203B41FA5}">
                      <a16:colId xmlns:a16="http://schemas.microsoft.com/office/drawing/2014/main" val="2771459910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2548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0899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9291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3499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993800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38CECB10-D23F-4F04-A1D3-6765B59B1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268643"/>
              </p:ext>
            </p:extLst>
          </p:nvPr>
        </p:nvGraphicFramePr>
        <p:xfrm>
          <a:off x="9458890" y="1980661"/>
          <a:ext cx="1416106" cy="195943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416106">
                  <a:extLst>
                    <a:ext uri="{9D8B030D-6E8A-4147-A177-3AD203B41FA5}">
                      <a16:colId xmlns:a16="http://schemas.microsoft.com/office/drawing/2014/main" val="2771459910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2548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0899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9291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3499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993800"/>
                  </a:ext>
                </a:extLst>
              </a:tr>
            </a:tbl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768AAC32-C476-40C5-9FBE-30B6621360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914657"/>
              </p:ext>
            </p:extLst>
          </p:nvPr>
        </p:nvGraphicFramePr>
        <p:xfrm>
          <a:off x="5315168" y="1980661"/>
          <a:ext cx="1348181" cy="195943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348181">
                  <a:extLst>
                    <a:ext uri="{9D8B030D-6E8A-4147-A177-3AD203B41FA5}">
                      <a16:colId xmlns:a16="http://schemas.microsoft.com/office/drawing/2014/main" val="2771459910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2548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40899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0792916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3499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6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993800"/>
                  </a:ext>
                </a:extLst>
              </a:tr>
            </a:tbl>
          </a:graphicData>
        </a:graphic>
      </p:graphicFrame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8BBEF51B-77E9-410E-8E9C-56D965684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019207"/>
              </p:ext>
            </p:extLst>
          </p:nvPr>
        </p:nvGraphicFramePr>
        <p:xfrm>
          <a:off x="5319989" y="3940091"/>
          <a:ext cx="1340385" cy="2351316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340385">
                  <a:extLst>
                    <a:ext uri="{9D8B030D-6E8A-4147-A177-3AD203B41FA5}">
                      <a16:colId xmlns:a16="http://schemas.microsoft.com/office/drawing/2014/main" val="2140124031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92321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2335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1683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489557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65490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179724"/>
                  </a:ext>
                </a:extLst>
              </a:tr>
            </a:tbl>
          </a:graphicData>
        </a:graphic>
      </p:graphicFrame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A9D89E95-8558-45F8-AB98-BD917CAAE5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319152"/>
              </p:ext>
            </p:extLst>
          </p:nvPr>
        </p:nvGraphicFramePr>
        <p:xfrm>
          <a:off x="6660374" y="3940091"/>
          <a:ext cx="1380134" cy="2351316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380134">
                  <a:extLst>
                    <a:ext uri="{9D8B030D-6E8A-4147-A177-3AD203B41FA5}">
                      <a16:colId xmlns:a16="http://schemas.microsoft.com/office/drawing/2014/main" val="2140124031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92321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2335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1683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489557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65490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179724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B7D9CF12-7288-4A51-8F81-EE74FE718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828230"/>
              </p:ext>
            </p:extLst>
          </p:nvPr>
        </p:nvGraphicFramePr>
        <p:xfrm>
          <a:off x="8040508" y="3940091"/>
          <a:ext cx="1422056" cy="2351316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422056">
                  <a:extLst>
                    <a:ext uri="{9D8B030D-6E8A-4147-A177-3AD203B41FA5}">
                      <a16:colId xmlns:a16="http://schemas.microsoft.com/office/drawing/2014/main" val="2140124031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92321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2335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1683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489557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65490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179724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0E2119BD-0DBA-4048-908D-8CCE8FF361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953220"/>
              </p:ext>
            </p:extLst>
          </p:nvPr>
        </p:nvGraphicFramePr>
        <p:xfrm>
          <a:off x="9462564" y="3940091"/>
          <a:ext cx="1412432" cy="2351316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412432">
                  <a:extLst>
                    <a:ext uri="{9D8B030D-6E8A-4147-A177-3AD203B41FA5}">
                      <a16:colId xmlns:a16="http://schemas.microsoft.com/office/drawing/2014/main" val="2140124031"/>
                    </a:ext>
                  </a:extLst>
                </a:gridCol>
              </a:tblGrid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492321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223350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168342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4895573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654904"/>
                  </a:ext>
                </a:extLst>
              </a:tr>
              <a:tr h="391886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B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179724"/>
                  </a:ext>
                </a:extLst>
              </a:tr>
            </a:tbl>
          </a:graphicData>
        </a:graphic>
      </p:graphicFrame>
      <p:sp>
        <p:nvSpPr>
          <p:cNvPr id="45" name="Rectangle 44">
            <a:extLst>
              <a:ext uri="{FF2B5EF4-FFF2-40B4-BE49-F238E27FC236}">
                <a16:creationId xmlns:a16="http://schemas.microsoft.com/office/drawing/2014/main" id="{63A51E16-F22F-4D9E-AF2A-6BF4A8A1CA8E}"/>
              </a:ext>
            </a:extLst>
          </p:cNvPr>
          <p:cNvSpPr/>
          <p:nvPr/>
        </p:nvSpPr>
        <p:spPr>
          <a:xfrm>
            <a:off x="5360608" y="1612877"/>
            <a:ext cx="1257300" cy="334923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schemeClr val="tx1"/>
                </a:solidFill>
              </a:rPr>
              <a:t>dp(1)+2=4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A7D351-BCC3-45C1-A034-9F7C2F1EAFE7}"/>
              </a:ext>
            </a:extLst>
          </p:cNvPr>
          <p:cNvSpPr/>
          <p:nvPr/>
        </p:nvSpPr>
        <p:spPr>
          <a:xfrm>
            <a:off x="6709644" y="1614237"/>
            <a:ext cx="1257300" cy="334923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schemeClr val="tx1"/>
                </a:solidFill>
              </a:rPr>
              <a:t>dp(2)+2=6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79DDD96-868F-4409-9E31-7933608F2309}"/>
              </a:ext>
            </a:extLst>
          </p:cNvPr>
          <p:cNvSpPr/>
          <p:nvPr/>
        </p:nvSpPr>
        <p:spPr>
          <a:xfrm>
            <a:off x="8049531" y="3204242"/>
            <a:ext cx="1272461" cy="263178"/>
          </a:xfrm>
          <a:prstGeom prst="rect">
            <a:avLst/>
          </a:prstGeom>
          <a:solidFill>
            <a:srgbClr val="D3D6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365760"/>
            <a:r>
              <a:rPr lang="en-US" sz="16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dp(0)+7=7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4BA799C-46EE-42CC-AD22-0A4C95DB3CF6}"/>
              </a:ext>
            </a:extLst>
          </p:cNvPr>
          <p:cNvSpPr/>
          <p:nvPr/>
        </p:nvSpPr>
        <p:spPr>
          <a:xfrm>
            <a:off x="9489266" y="1598276"/>
            <a:ext cx="1257300" cy="334923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>
                <a:solidFill>
                  <a:schemeClr val="tx1"/>
                </a:solidFill>
              </a:rPr>
              <a:t>dp(4)+2=9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CBA3A43-BB12-4610-A750-66C4490A3FF9}"/>
              </a:ext>
            </a:extLst>
          </p:cNvPr>
          <p:cNvSpPr/>
          <p:nvPr/>
        </p:nvSpPr>
        <p:spPr>
          <a:xfrm>
            <a:off x="8122886" y="1611000"/>
            <a:ext cx="1257300" cy="334923"/>
          </a:xfrm>
          <a:prstGeom prst="rect">
            <a:avLst/>
          </a:prstGeom>
          <a:solidFill>
            <a:srgbClr val="EEE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648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5" presetClass="emph" presetSubtype="0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26" dur="indefinit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2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5" presetClass="emph" presetSubtype="0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51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5" presetClass="emph" presetSubtype="0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75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5" presetClass="emph" presetSubtype="0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2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0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15" presetClass="emph" presetSubtype="0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2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5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/>
      <p:bldP spid="30" grpId="2"/>
      <p:bldP spid="31" grpId="0" animBg="1"/>
      <p:bldP spid="32" grpId="0" animBg="1"/>
      <p:bldP spid="33" grpId="0" animBg="1"/>
      <p:bldP spid="34" grpId="0" animBg="1"/>
      <p:bldP spid="35" grpId="0" animBg="1"/>
      <p:bldP spid="45" grpId="0" animBg="1"/>
      <p:bldP spid="45" grpId="1"/>
      <p:bldP spid="45" grpId="2"/>
      <p:bldP spid="46" grpId="0" animBg="1"/>
      <p:bldP spid="46" grpId="1"/>
      <p:bldP spid="46" grpId="2"/>
      <p:bldP spid="47" grpId="0" animBg="1"/>
      <p:bldP spid="47" grpId="1"/>
      <p:bldP spid="47" grpId="2"/>
      <p:bldP spid="48" grpId="0" animBg="1"/>
      <p:bldP spid="48" grpId="1"/>
      <p:bldP spid="48" grpId="2"/>
      <p:bldP spid="4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56E585F-FA6B-4F7A-9AF3-77002E15F7C9}"/>
              </a:ext>
            </a:extLst>
          </p:cNvPr>
          <p:cNvSpPr txBox="1">
            <a:spLocks/>
          </p:cNvSpPr>
          <p:nvPr/>
        </p:nvSpPr>
        <p:spPr>
          <a:xfrm>
            <a:off x="743581" y="1122361"/>
            <a:ext cx="4452731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2: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183" y="2112989"/>
            <a:ext cx="9144000" cy="4200941"/>
          </a:xfrm>
        </p:spPr>
        <p:txBody>
          <a:bodyPr/>
          <a:lstStyle/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 n=size of days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 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=new int[n+1]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 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[0]=0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 for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= 1 to n: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     X1=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[i-1]+2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>
                <a:latin typeface="Consolas" panose="020B0609020204030204" pitchFamily="49" charset="0"/>
              </a:rPr>
              <a:t>        X2=min(arr[i-k]+7 for k = 0 to j (with days[i]-days[i-j-1]&gt;=7))</a:t>
            </a:r>
            <a:endParaRPr lang="en-US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     X3=min(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-k]+30 for k = 0 to j (with days[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]-days[i-j-1]&gt;=30))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     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]=min(X1,X2,X3);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/>
            <a:r>
              <a:rPr lang="en-US" sz="1600" dirty="0">
                <a:latin typeface="Consolas" panose="020B0609020204030204" pitchFamily="49" charset="0"/>
              </a:rPr>
              <a:t>    return </a:t>
            </a:r>
            <a:r>
              <a:rPr lang="en-US" sz="1600" dirty="0" err="1">
                <a:latin typeface="Consolas" panose="020B0609020204030204" pitchFamily="49" charset="0"/>
              </a:rPr>
              <a:t>arr</a:t>
            </a:r>
            <a:r>
              <a:rPr lang="en-US" sz="1600" dirty="0">
                <a:latin typeface="Consolas" panose="020B0609020204030204" pitchFamily="49" charset="0"/>
              </a:rPr>
              <a:t>[n]</a:t>
            </a:r>
            <a:endParaRPr lang="en-US" dirty="0">
              <a:latin typeface="Consolas" panose="020B0609020204030204" pitchFamily="49" charset="0"/>
            </a:endParaRPr>
          </a:p>
          <a:p>
            <a:pPr algn="l" defTabSz="457200">
              <a:spcBef>
                <a:spcPts val="0"/>
              </a:spcBef>
            </a:pPr>
            <a:endParaRPr lang="en-US" sz="1600" dirty="0">
              <a:latin typeface="Consolas" panose="020B0609020204030204" pitchFamily="49" charset="0"/>
            </a:endParaRP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5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7FAF-BC38-43F6-B47E-7C8E5E8E2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962" y="1087905"/>
            <a:ext cx="4572000" cy="1050994"/>
          </a:xfrm>
        </p:spPr>
        <p:txBody>
          <a:bodyPr/>
          <a:lstStyle/>
          <a:p>
            <a:r>
              <a:rPr lang="en-US" sz="4400"/>
              <a:t>Thành viên nhóm: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E238A-C508-4152-BA09-05FF7E45E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893" y="2429219"/>
            <a:ext cx="5045908" cy="3294441"/>
          </a:xfrm>
        </p:spPr>
        <p:txBody>
          <a:bodyPr/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Nguyễn Lộc Linh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Trần Duy Quang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Nguyễn Trí Tài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Vũ Quốc Huy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endParaRPr lang="en-US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Giảng viên: Nguyễn Thanh Sơn</a:t>
            </a:r>
          </a:p>
          <a:p>
            <a:pPr algn="l"/>
            <a:endParaRPr lang="en-US"/>
          </a:p>
        </p:txBody>
      </p:sp>
      <p:grpSp>
        <p:nvGrpSpPr>
          <p:cNvPr id="4" name="Google Shape;744;p18">
            <a:extLst>
              <a:ext uri="{FF2B5EF4-FFF2-40B4-BE49-F238E27FC236}">
                <a16:creationId xmlns:a16="http://schemas.microsoft.com/office/drawing/2014/main" id="{5B768D39-5934-42FA-8818-E86A3A25E311}"/>
              </a:ext>
            </a:extLst>
          </p:cNvPr>
          <p:cNvGrpSpPr/>
          <p:nvPr/>
        </p:nvGrpSpPr>
        <p:grpSpPr>
          <a:xfrm>
            <a:off x="7199040" y="1453723"/>
            <a:ext cx="3561725" cy="3950553"/>
            <a:chOff x="2152750" y="190500"/>
            <a:chExt cx="4293756" cy="4762499"/>
          </a:xfrm>
        </p:grpSpPr>
        <p:sp>
          <p:nvSpPr>
            <p:cNvPr id="5" name="Google Shape;745;p18">
              <a:extLst>
                <a:ext uri="{FF2B5EF4-FFF2-40B4-BE49-F238E27FC236}">
                  <a16:creationId xmlns:a16="http://schemas.microsoft.com/office/drawing/2014/main" id="{CA837D6D-CDB2-4F12-96FE-60980E4C5958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746;p18">
              <a:extLst>
                <a:ext uri="{FF2B5EF4-FFF2-40B4-BE49-F238E27FC236}">
                  <a16:creationId xmlns:a16="http://schemas.microsoft.com/office/drawing/2014/main" id="{8D3CD17D-8A21-4454-ACA2-28A20D1839D4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747;p18">
              <a:extLst>
                <a:ext uri="{FF2B5EF4-FFF2-40B4-BE49-F238E27FC236}">
                  <a16:creationId xmlns:a16="http://schemas.microsoft.com/office/drawing/2014/main" id="{818FB657-C642-4100-9730-4E99A84A11E6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48;p18">
              <a:extLst>
                <a:ext uri="{FF2B5EF4-FFF2-40B4-BE49-F238E27FC236}">
                  <a16:creationId xmlns:a16="http://schemas.microsoft.com/office/drawing/2014/main" id="{1DD83CFC-6A5B-4F03-81D5-E692B562B105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49;p18">
              <a:extLst>
                <a:ext uri="{FF2B5EF4-FFF2-40B4-BE49-F238E27FC236}">
                  <a16:creationId xmlns:a16="http://schemas.microsoft.com/office/drawing/2014/main" id="{FB9CF046-80EC-418A-94CE-3D24C9FF14CC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50;p18">
              <a:extLst>
                <a:ext uri="{FF2B5EF4-FFF2-40B4-BE49-F238E27FC236}">
                  <a16:creationId xmlns:a16="http://schemas.microsoft.com/office/drawing/2014/main" id="{F30598DE-DDE9-4106-B26C-BF58FE8C2CDE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51;p18">
              <a:extLst>
                <a:ext uri="{FF2B5EF4-FFF2-40B4-BE49-F238E27FC236}">
                  <a16:creationId xmlns:a16="http://schemas.microsoft.com/office/drawing/2014/main" id="{E76A6851-94AD-4CC5-8A47-E37081FB9536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52;p18">
              <a:extLst>
                <a:ext uri="{FF2B5EF4-FFF2-40B4-BE49-F238E27FC236}">
                  <a16:creationId xmlns:a16="http://schemas.microsoft.com/office/drawing/2014/main" id="{BEDB526A-46B2-4EAA-B1FF-FFBEC5EB4C59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53;p18">
              <a:extLst>
                <a:ext uri="{FF2B5EF4-FFF2-40B4-BE49-F238E27FC236}">
                  <a16:creationId xmlns:a16="http://schemas.microsoft.com/office/drawing/2014/main" id="{4CAF9DCA-0154-4590-AFFC-C248365AE5B8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754;p18">
              <a:extLst>
                <a:ext uri="{FF2B5EF4-FFF2-40B4-BE49-F238E27FC236}">
                  <a16:creationId xmlns:a16="http://schemas.microsoft.com/office/drawing/2014/main" id="{1101EAE8-1DE7-43C2-BCA5-08DD41D68809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55;p18">
              <a:extLst>
                <a:ext uri="{FF2B5EF4-FFF2-40B4-BE49-F238E27FC236}">
                  <a16:creationId xmlns:a16="http://schemas.microsoft.com/office/drawing/2014/main" id="{039C4E1E-B3C3-43F7-8E99-B4AA34CFC615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56;p18">
              <a:extLst>
                <a:ext uri="{FF2B5EF4-FFF2-40B4-BE49-F238E27FC236}">
                  <a16:creationId xmlns:a16="http://schemas.microsoft.com/office/drawing/2014/main" id="{A68EA6D6-3806-4803-8B50-2882EEE096BA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57;p18">
              <a:extLst>
                <a:ext uri="{FF2B5EF4-FFF2-40B4-BE49-F238E27FC236}">
                  <a16:creationId xmlns:a16="http://schemas.microsoft.com/office/drawing/2014/main" id="{2C780526-66E1-49BF-9E70-DD6FD8BC5AD9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758;p18">
              <a:extLst>
                <a:ext uri="{FF2B5EF4-FFF2-40B4-BE49-F238E27FC236}">
                  <a16:creationId xmlns:a16="http://schemas.microsoft.com/office/drawing/2014/main" id="{EB10C066-0FA7-4D7C-A659-1FBD2C979CB1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759;p18">
              <a:extLst>
                <a:ext uri="{FF2B5EF4-FFF2-40B4-BE49-F238E27FC236}">
                  <a16:creationId xmlns:a16="http://schemas.microsoft.com/office/drawing/2014/main" id="{0938A38C-CEC0-43B9-80DF-CC459798CB64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760;p18">
              <a:extLst>
                <a:ext uri="{FF2B5EF4-FFF2-40B4-BE49-F238E27FC236}">
                  <a16:creationId xmlns:a16="http://schemas.microsoft.com/office/drawing/2014/main" id="{65DF519E-BC92-432F-8801-34643057F20C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761;p18">
              <a:extLst>
                <a:ext uri="{FF2B5EF4-FFF2-40B4-BE49-F238E27FC236}">
                  <a16:creationId xmlns:a16="http://schemas.microsoft.com/office/drawing/2014/main" id="{F3791FB7-69B2-422E-B543-CE12E7A95A1F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762;p18">
              <a:extLst>
                <a:ext uri="{FF2B5EF4-FFF2-40B4-BE49-F238E27FC236}">
                  <a16:creationId xmlns:a16="http://schemas.microsoft.com/office/drawing/2014/main" id="{F6CE82FB-2F9E-4A82-8FE1-A35ECAB06016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763;p18">
              <a:extLst>
                <a:ext uri="{FF2B5EF4-FFF2-40B4-BE49-F238E27FC236}">
                  <a16:creationId xmlns:a16="http://schemas.microsoft.com/office/drawing/2014/main" id="{E166219D-5D30-4FFD-9493-847348013327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764;p18">
              <a:extLst>
                <a:ext uri="{FF2B5EF4-FFF2-40B4-BE49-F238E27FC236}">
                  <a16:creationId xmlns:a16="http://schemas.microsoft.com/office/drawing/2014/main" id="{613DFB16-086A-4825-A2B0-19DD9A93BFD2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765;p18">
              <a:extLst>
                <a:ext uri="{FF2B5EF4-FFF2-40B4-BE49-F238E27FC236}">
                  <a16:creationId xmlns:a16="http://schemas.microsoft.com/office/drawing/2014/main" id="{25DBAAF4-45CC-41B5-A05D-8B632AD745C6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766;p18">
              <a:extLst>
                <a:ext uri="{FF2B5EF4-FFF2-40B4-BE49-F238E27FC236}">
                  <a16:creationId xmlns:a16="http://schemas.microsoft.com/office/drawing/2014/main" id="{DD5C3F95-BB89-47AD-BC15-551BC593842D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767;p18">
              <a:extLst>
                <a:ext uri="{FF2B5EF4-FFF2-40B4-BE49-F238E27FC236}">
                  <a16:creationId xmlns:a16="http://schemas.microsoft.com/office/drawing/2014/main" id="{41A55B3E-58D6-464D-A681-53D8AB85438F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68;p18">
              <a:extLst>
                <a:ext uri="{FF2B5EF4-FFF2-40B4-BE49-F238E27FC236}">
                  <a16:creationId xmlns:a16="http://schemas.microsoft.com/office/drawing/2014/main" id="{88A0CEAF-7F38-48BD-BC8D-B5EDE5D3D5C7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69;p18">
              <a:extLst>
                <a:ext uri="{FF2B5EF4-FFF2-40B4-BE49-F238E27FC236}">
                  <a16:creationId xmlns:a16="http://schemas.microsoft.com/office/drawing/2014/main" id="{156FBACD-FD19-44A6-BC19-1EC8A9CC75D7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70;p18">
              <a:extLst>
                <a:ext uri="{FF2B5EF4-FFF2-40B4-BE49-F238E27FC236}">
                  <a16:creationId xmlns:a16="http://schemas.microsoft.com/office/drawing/2014/main" id="{9495F0EE-90CF-480F-BBD9-18E6AE44E78C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71;p18">
              <a:extLst>
                <a:ext uri="{FF2B5EF4-FFF2-40B4-BE49-F238E27FC236}">
                  <a16:creationId xmlns:a16="http://schemas.microsoft.com/office/drawing/2014/main" id="{328CF741-1965-409C-B9B7-3DBC94AEFE23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72;p18">
              <a:extLst>
                <a:ext uri="{FF2B5EF4-FFF2-40B4-BE49-F238E27FC236}">
                  <a16:creationId xmlns:a16="http://schemas.microsoft.com/office/drawing/2014/main" id="{0A2D0E82-F207-4725-9866-4914C7C98346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73;p18">
              <a:extLst>
                <a:ext uri="{FF2B5EF4-FFF2-40B4-BE49-F238E27FC236}">
                  <a16:creationId xmlns:a16="http://schemas.microsoft.com/office/drawing/2014/main" id="{703D05F3-DB64-4F44-9BB1-D0CD3C4662A9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74;p18">
              <a:extLst>
                <a:ext uri="{FF2B5EF4-FFF2-40B4-BE49-F238E27FC236}">
                  <a16:creationId xmlns:a16="http://schemas.microsoft.com/office/drawing/2014/main" id="{185633FC-8033-4984-BD4C-7FA98A16CD77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75;p18">
              <a:extLst>
                <a:ext uri="{FF2B5EF4-FFF2-40B4-BE49-F238E27FC236}">
                  <a16:creationId xmlns:a16="http://schemas.microsoft.com/office/drawing/2014/main" id="{1A149A0F-99EB-4305-9191-690963E67955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76;p18">
              <a:extLst>
                <a:ext uri="{FF2B5EF4-FFF2-40B4-BE49-F238E27FC236}">
                  <a16:creationId xmlns:a16="http://schemas.microsoft.com/office/drawing/2014/main" id="{4095E535-38D8-4FF9-BF18-1F24A7734039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77;p18">
              <a:extLst>
                <a:ext uri="{FF2B5EF4-FFF2-40B4-BE49-F238E27FC236}">
                  <a16:creationId xmlns:a16="http://schemas.microsoft.com/office/drawing/2014/main" id="{CE8F0BF1-6038-4F24-9F9D-1E68B6C10C46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78;p18">
              <a:extLst>
                <a:ext uri="{FF2B5EF4-FFF2-40B4-BE49-F238E27FC236}">
                  <a16:creationId xmlns:a16="http://schemas.microsoft.com/office/drawing/2014/main" id="{118D6C9E-2778-4D06-883A-A224DD8AF9F0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79;p18">
              <a:extLst>
                <a:ext uri="{FF2B5EF4-FFF2-40B4-BE49-F238E27FC236}">
                  <a16:creationId xmlns:a16="http://schemas.microsoft.com/office/drawing/2014/main" id="{E7629A20-97A2-49FA-8E17-A42E9C5BF1C9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80;p18">
              <a:extLst>
                <a:ext uri="{FF2B5EF4-FFF2-40B4-BE49-F238E27FC236}">
                  <a16:creationId xmlns:a16="http://schemas.microsoft.com/office/drawing/2014/main" id="{10A6E5BD-E92D-4CD6-A2B0-13A82602578F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81;p18">
              <a:extLst>
                <a:ext uri="{FF2B5EF4-FFF2-40B4-BE49-F238E27FC236}">
                  <a16:creationId xmlns:a16="http://schemas.microsoft.com/office/drawing/2014/main" id="{1FC45958-3362-4E02-B576-E484EC0C3998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82;p18">
              <a:extLst>
                <a:ext uri="{FF2B5EF4-FFF2-40B4-BE49-F238E27FC236}">
                  <a16:creationId xmlns:a16="http://schemas.microsoft.com/office/drawing/2014/main" id="{852B49D3-9869-4926-BC42-7E3F2F41F9D2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83;p18">
              <a:extLst>
                <a:ext uri="{FF2B5EF4-FFF2-40B4-BE49-F238E27FC236}">
                  <a16:creationId xmlns:a16="http://schemas.microsoft.com/office/drawing/2014/main" id="{ABFBF28E-D50A-429C-B346-50E5DF444F3F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84;p18">
              <a:extLst>
                <a:ext uri="{FF2B5EF4-FFF2-40B4-BE49-F238E27FC236}">
                  <a16:creationId xmlns:a16="http://schemas.microsoft.com/office/drawing/2014/main" id="{E70A8166-AE37-42DB-B142-932A1BE071C2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85;p18">
              <a:extLst>
                <a:ext uri="{FF2B5EF4-FFF2-40B4-BE49-F238E27FC236}">
                  <a16:creationId xmlns:a16="http://schemas.microsoft.com/office/drawing/2014/main" id="{98DE1CA9-3D01-4E47-8D41-8C22783F01DB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86;p18">
              <a:extLst>
                <a:ext uri="{FF2B5EF4-FFF2-40B4-BE49-F238E27FC236}">
                  <a16:creationId xmlns:a16="http://schemas.microsoft.com/office/drawing/2014/main" id="{F8C263ED-7F11-4427-B7CA-9AE4DD0B25EF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87;p18">
              <a:extLst>
                <a:ext uri="{FF2B5EF4-FFF2-40B4-BE49-F238E27FC236}">
                  <a16:creationId xmlns:a16="http://schemas.microsoft.com/office/drawing/2014/main" id="{D2F02E20-1042-4C4A-9C1A-07C63BF18C56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88;p18">
              <a:extLst>
                <a:ext uri="{FF2B5EF4-FFF2-40B4-BE49-F238E27FC236}">
                  <a16:creationId xmlns:a16="http://schemas.microsoft.com/office/drawing/2014/main" id="{48E1F49F-78B6-4A3B-9185-53F54E1F4BEB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89;p18">
              <a:extLst>
                <a:ext uri="{FF2B5EF4-FFF2-40B4-BE49-F238E27FC236}">
                  <a16:creationId xmlns:a16="http://schemas.microsoft.com/office/drawing/2014/main" id="{653DE10B-27E3-430A-B722-9A0AC826EBE2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90;p18">
              <a:extLst>
                <a:ext uri="{FF2B5EF4-FFF2-40B4-BE49-F238E27FC236}">
                  <a16:creationId xmlns:a16="http://schemas.microsoft.com/office/drawing/2014/main" id="{12409128-B241-4F7D-9AAD-5696BE813764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91;p18">
              <a:extLst>
                <a:ext uri="{FF2B5EF4-FFF2-40B4-BE49-F238E27FC236}">
                  <a16:creationId xmlns:a16="http://schemas.microsoft.com/office/drawing/2014/main" id="{1BFAE8F4-5C35-4A56-A3AE-5CBF9C05207C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92;p18">
              <a:extLst>
                <a:ext uri="{FF2B5EF4-FFF2-40B4-BE49-F238E27FC236}">
                  <a16:creationId xmlns:a16="http://schemas.microsoft.com/office/drawing/2014/main" id="{6B515654-6342-44E2-8C95-8E5F9B3554A6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93;p18">
              <a:extLst>
                <a:ext uri="{FF2B5EF4-FFF2-40B4-BE49-F238E27FC236}">
                  <a16:creationId xmlns:a16="http://schemas.microsoft.com/office/drawing/2014/main" id="{0A6F7DAE-AFE6-4481-949F-FE4E748D7711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94;p18">
              <a:extLst>
                <a:ext uri="{FF2B5EF4-FFF2-40B4-BE49-F238E27FC236}">
                  <a16:creationId xmlns:a16="http://schemas.microsoft.com/office/drawing/2014/main" id="{C950E8D5-370C-438A-BB3C-22352154EFA8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95;p18">
              <a:extLst>
                <a:ext uri="{FF2B5EF4-FFF2-40B4-BE49-F238E27FC236}">
                  <a16:creationId xmlns:a16="http://schemas.microsoft.com/office/drawing/2014/main" id="{FF747AA1-21DC-4D37-84A7-27C73DC414D7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796;p18">
              <a:extLst>
                <a:ext uri="{FF2B5EF4-FFF2-40B4-BE49-F238E27FC236}">
                  <a16:creationId xmlns:a16="http://schemas.microsoft.com/office/drawing/2014/main" id="{A29DCFAD-D5D9-44B9-9538-137CFA30032B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797;p18">
              <a:extLst>
                <a:ext uri="{FF2B5EF4-FFF2-40B4-BE49-F238E27FC236}">
                  <a16:creationId xmlns:a16="http://schemas.microsoft.com/office/drawing/2014/main" id="{422774E4-1B8C-4E26-93F3-1F0717FD8A5B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798;p18">
              <a:extLst>
                <a:ext uri="{FF2B5EF4-FFF2-40B4-BE49-F238E27FC236}">
                  <a16:creationId xmlns:a16="http://schemas.microsoft.com/office/drawing/2014/main" id="{47B4F731-D44A-4127-81DE-49165AAC460E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799;p18">
              <a:extLst>
                <a:ext uri="{FF2B5EF4-FFF2-40B4-BE49-F238E27FC236}">
                  <a16:creationId xmlns:a16="http://schemas.microsoft.com/office/drawing/2014/main" id="{89EE4A27-1740-4FA6-A83D-383B7B39B87D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800;p18">
              <a:extLst>
                <a:ext uri="{FF2B5EF4-FFF2-40B4-BE49-F238E27FC236}">
                  <a16:creationId xmlns:a16="http://schemas.microsoft.com/office/drawing/2014/main" id="{7BA72A4C-530B-4BEF-BAF8-06DCB345568F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801;p18">
              <a:extLst>
                <a:ext uri="{FF2B5EF4-FFF2-40B4-BE49-F238E27FC236}">
                  <a16:creationId xmlns:a16="http://schemas.microsoft.com/office/drawing/2014/main" id="{CD8BE6E7-324E-474D-A4A4-496C4F8968E4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802;p18">
              <a:extLst>
                <a:ext uri="{FF2B5EF4-FFF2-40B4-BE49-F238E27FC236}">
                  <a16:creationId xmlns:a16="http://schemas.microsoft.com/office/drawing/2014/main" id="{BDC6A9AF-7266-45BF-94C4-DD2D48A4F9D0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803;p18">
              <a:extLst>
                <a:ext uri="{FF2B5EF4-FFF2-40B4-BE49-F238E27FC236}">
                  <a16:creationId xmlns:a16="http://schemas.microsoft.com/office/drawing/2014/main" id="{CF0D93AF-D851-47D2-BDEB-B68DAEAE0AEB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804;p18">
              <a:extLst>
                <a:ext uri="{FF2B5EF4-FFF2-40B4-BE49-F238E27FC236}">
                  <a16:creationId xmlns:a16="http://schemas.microsoft.com/office/drawing/2014/main" id="{B03DA64E-E448-49DE-8279-C2BD16BB9B6B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805;p18">
              <a:extLst>
                <a:ext uri="{FF2B5EF4-FFF2-40B4-BE49-F238E27FC236}">
                  <a16:creationId xmlns:a16="http://schemas.microsoft.com/office/drawing/2014/main" id="{E3ECB126-4855-4A10-9FB0-A123230DF56F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806;p18">
              <a:extLst>
                <a:ext uri="{FF2B5EF4-FFF2-40B4-BE49-F238E27FC236}">
                  <a16:creationId xmlns:a16="http://schemas.microsoft.com/office/drawing/2014/main" id="{A26FBA9C-6911-4EFD-8BB9-D6AB8BE1E99D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807;p18">
              <a:extLst>
                <a:ext uri="{FF2B5EF4-FFF2-40B4-BE49-F238E27FC236}">
                  <a16:creationId xmlns:a16="http://schemas.microsoft.com/office/drawing/2014/main" id="{83278654-305A-4F73-BAE9-2344980962EE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808;p18">
              <a:extLst>
                <a:ext uri="{FF2B5EF4-FFF2-40B4-BE49-F238E27FC236}">
                  <a16:creationId xmlns:a16="http://schemas.microsoft.com/office/drawing/2014/main" id="{411739D7-116C-49DB-B3DE-65D63E3979B6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809;p18">
              <a:extLst>
                <a:ext uri="{FF2B5EF4-FFF2-40B4-BE49-F238E27FC236}">
                  <a16:creationId xmlns:a16="http://schemas.microsoft.com/office/drawing/2014/main" id="{1D77ED06-3A5B-4C6D-891C-2D672C7923E5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810;p18">
              <a:extLst>
                <a:ext uri="{FF2B5EF4-FFF2-40B4-BE49-F238E27FC236}">
                  <a16:creationId xmlns:a16="http://schemas.microsoft.com/office/drawing/2014/main" id="{9BD2FD91-02FD-40C2-AFF3-23844D17E336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811;p18">
              <a:extLst>
                <a:ext uri="{FF2B5EF4-FFF2-40B4-BE49-F238E27FC236}">
                  <a16:creationId xmlns:a16="http://schemas.microsoft.com/office/drawing/2014/main" id="{298299EB-338F-4EC6-BF64-A3E78287A431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812;p18">
              <a:extLst>
                <a:ext uri="{FF2B5EF4-FFF2-40B4-BE49-F238E27FC236}">
                  <a16:creationId xmlns:a16="http://schemas.microsoft.com/office/drawing/2014/main" id="{D068B1DD-AA3A-481F-9955-BD474E01CF92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813;p18">
              <a:extLst>
                <a:ext uri="{FF2B5EF4-FFF2-40B4-BE49-F238E27FC236}">
                  <a16:creationId xmlns:a16="http://schemas.microsoft.com/office/drawing/2014/main" id="{AE037EA8-FB83-40F5-9D53-6F8D7327B534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814;p18">
              <a:extLst>
                <a:ext uri="{FF2B5EF4-FFF2-40B4-BE49-F238E27FC236}">
                  <a16:creationId xmlns:a16="http://schemas.microsoft.com/office/drawing/2014/main" id="{A24A85D2-7190-48B3-843F-6558D1BF15EA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815;p18">
              <a:extLst>
                <a:ext uri="{FF2B5EF4-FFF2-40B4-BE49-F238E27FC236}">
                  <a16:creationId xmlns:a16="http://schemas.microsoft.com/office/drawing/2014/main" id="{772117AC-D691-4693-A7AC-97E05B8A7DCB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816;p18">
              <a:extLst>
                <a:ext uri="{FF2B5EF4-FFF2-40B4-BE49-F238E27FC236}">
                  <a16:creationId xmlns:a16="http://schemas.microsoft.com/office/drawing/2014/main" id="{A088004D-05CC-4D14-BDA8-FF946DDB93E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817;p18">
              <a:extLst>
                <a:ext uri="{FF2B5EF4-FFF2-40B4-BE49-F238E27FC236}">
                  <a16:creationId xmlns:a16="http://schemas.microsoft.com/office/drawing/2014/main" id="{8CBD8E7D-0A1D-4920-A0E1-45923574D595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818;p18">
              <a:extLst>
                <a:ext uri="{FF2B5EF4-FFF2-40B4-BE49-F238E27FC236}">
                  <a16:creationId xmlns:a16="http://schemas.microsoft.com/office/drawing/2014/main" id="{F36C43A1-595A-4472-A897-17084FFEEDE0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9" name="Google Shape;819;p18">
              <a:extLst>
                <a:ext uri="{FF2B5EF4-FFF2-40B4-BE49-F238E27FC236}">
                  <a16:creationId xmlns:a16="http://schemas.microsoft.com/office/drawing/2014/main" id="{2CAF0048-1259-4CE5-B5BC-68ADAE4AD470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104" name="Google Shape;820;p18">
                <a:extLst>
                  <a:ext uri="{FF2B5EF4-FFF2-40B4-BE49-F238E27FC236}">
                    <a16:creationId xmlns:a16="http://schemas.microsoft.com/office/drawing/2014/main" id="{86F4C6FF-1666-4B89-AE0C-55E4CF981BEC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821;p18">
                <a:extLst>
                  <a:ext uri="{FF2B5EF4-FFF2-40B4-BE49-F238E27FC236}">
                    <a16:creationId xmlns:a16="http://schemas.microsoft.com/office/drawing/2014/main" id="{28029AF7-FC21-46E6-AE29-CB255125E071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822;p18">
                <a:extLst>
                  <a:ext uri="{FF2B5EF4-FFF2-40B4-BE49-F238E27FC236}">
                    <a16:creationId xmlns:a16="http://schemas.microsoft.com/office/drawing/2014/main" id="{0C57F36D-B43D-4405-A09A-07801E258D80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823;p18">
                <a:extLst>
                  <a:ext uri="{FF2B5EF4-FFF2-40B4-BE49-F238E27FC236}">
                    <a16:creationId xmlns:a16="http://schemas.microsoft.com/office/drawing/2014/main" id="{AD77E822-0B62-4C77-BC1B-F08A8CDB4280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824;p18">
                <a:extLst>
                  <a:ext uri="{FF2B5EF4-FFF2-40B4-BE49-F238E27FC236}">
                    <a16:creationId xmlns:a16="http://schemas.microsoft.com/office/drawing/2014/main" id="{96BD600A-39E6-4FBD-BB43-27E92F963679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825;p18">
                <a:extLst>
                  <a:ext uri="{FF2B5EF4-FFF2-40B4-BE49-F238E27FC236}">
                    <a16:creationId xmlns:a16="http://schemas.microsoft.com/office/drawing/2014/main" id="{66B8A16E-6A38-4719-B192-FFF56F82FA7F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26;p18">
                <a:extLst>
                  <a:ext uri="{FF2B5EF4-FFF2-40B4-BE49-F238E27FC236}">
                    <a16:creationId xmlns:a16="http://schemas.microsoft.com/office/drawing/2014/main" id="{51EBD313-F414-4669-9F06-4B44BC790EE2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27;p18">
                <a:extLst>
                  <a:ext uri="{FF2B5EF4-FFF2-40B4-BE49-F238E27FC236}">
                    <a16:creationId xmlns:a16="http://schemas.microsoft.com/office/drawing/2014/main" id="{AE9E7C5C-7A14-4BDC-84F2-2D1BFC61AE7B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828;p18">
                <a:extLst>
                  <a:ext uri="{FF2B5EF4-FFF2-40B4-BE49-F238E27FC236}">
                    <a16:creationId xmlns:a16="http://schemas.microsoft.com/office/drawing/2014/main" id="{68BEA5FD-CDC8-4B33-976D-1DFBF68A2A79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" name="Google Shape;829;p18">
              <a:extLst>
                <a:ext uri="{FF2B5EF4-FFF2-40B4-BE49-F238E27FC236}">
                  <a16:creationId xmlns:a16="http://schemas.microsoft.com/office/drawing/2014/main" id="{0E56FD1A-1A6C-453B-B7AE-D592F4FADFBE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99" name="Google Shape;830;p18">
                <a:extLst>
                  <a:ext uri="{FF2B5EF4-FFF2-40B4-BE49-F238E27FC236}">
                    <a16:creationId xmlns:a16="http://schemas.microsoft.com/office/drawing/2014/main" id="{B92DC50B-7F69-4B91-A197-59E6CAEEC430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831;p18">
                <a:extLst>
                  <a:ext uri="{FF2B5EF4-FFF2-40B4-BE49-F238E27FC236}">
                    <a16:creationId xmlns:a16="http://schemas.microsoft.com/office/drawing/2014/main" id="{BC885825-7020-4314-94A5-929863DC6B30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832;p18">
                <a:extLst>
                  <a:ext uri="{FF2B5EF4-FFF2-40B4-BE49-F238E27FC236}">
                    <a16:creationId xmlns:a16="http://schemas.microsoft.com/office/drawing/2014/main" id="{47E385B2-8878-46EB-96CB-354F2CC47F55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833;p18">
                <a:extLst>
                  <a:ext uri="{FF2B5EF4-FFF2-40B4-BE49-F238E27FC236}">
                    <a16:creationId xmlns:a16="http://schemas.microsoft.com/office/drawing/2014/main" id="{CA157391-9EFE-452E-B6C6-C7B1B6017B21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834;p18">
                <a:extLst>
                  <a:ext uri="{FF2B5EF4-FFF2-40B4-BE49-F238E27FC236}">
                    <a16:creationId xmlns:a16="http://schemas.microsoft.com/office/drawing/2014/main" id="{B6FAD61F-E7E7-42D2-B097-BAA5E518A3F1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1" name="Google Shape;835;p18">
              <a:extLst>
                <a:ext uri="{FF2B5EF4-FFF2-40B4-BE49-F238E27FC236}">
                  <a16:creationId xmlns:a16="http://schemas.microsoft.com/office/drawing/2014/main" id="{9EFFBDC7-30F4-40AD-8A42-84994AD524CA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36;p18">
              <a:extLst>
                <a:ext uri="{FF2B5EF4-FFF2-40B4-BE49-F238E27FC236}">
                  <a16:creationId xmlns:a16="http://schemas.microsoft.com/office/drawing/2014/main" id="{21F16A18-6EF1-4A0C-A269-62B47C999E76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7;p18">
              <a:extLst>
                <a:ext uri="{FF2B5EF4-FFF2-40B4-BE49-F238E27FC236}">
                  <a16:creationId xmlns:a16="http://schemas.microsoft.com/office/drawing/2014/main" id="{1E475CE9-B5F4-4AD4-B33C-AB368AD96D92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38;p18">
              <a:extLst>
                <a:ext uri="{FF2B5EF4-FFF2-40B4-BE49-F238E27FC236}">
                  <a16:creationId xmlns:a16="http://schemas.microsoft.com/office/drawing/2014/main" id="{F652149C-C434-40E9-8B60-C3625C5D1EE0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39;p18">
              <a:extLst>
                <a:ext uri="{FF2B5EF4-FFF2-40B4-BE49-F238E27FC236}">
                  <a16:creationId xmlns:a16="http://schemas.microsoft.com/office/drawing/2014/main" id="{938AE09E-308E-4F8F-85A2-5E883EDCB2A0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40;p18">
              <a:extLst>
                <a:ext uri="{FF2B5EF4-FFF2-40B4-BE49-F238E27FC236}">
                  <a16:creationId xmlns:a16="http://schemas.microsoft.com/office/drawing/2014/main" id="{B97DD219-D958-405C-9D26-4CDDC82EB420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41;p18">
              <a:extLst>
                <a:ext uri="{FF2B5EF4-FFF2-40B4-BE49-F238E27FC236}">
                  <a16:creationId xmlns:a16="http://schemas.microsoft.com/office/drawing/2014/main" id="{47B7E43F-F394-4FF7-80AA-896AFD530F42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42;p18">
              <a:extLst>
                <a:ext uri="{FF2B5EF4-FFF2-40B4-BE49-F238E27FC236}">
                  <a16:creationId xmlns:a16="http://schemas.microsoft.com/office/drawing/2014/main" id="{BF817BE2-FCA0-4688-BB9B-6F4FBB56D8AF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43;p18">
              <a:extLst>
                <a:ext uri="{FF2B5EF4-FFF2-40B4-BE49-F238E27FC236}">
                  <a16:creationId xmlns:a16="http://schemas.microsoft.com/office/drawing/2014/main" id="{6A5F3238-910B-45A0-9D91-523DEA99E021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844;p18">
              <a:extLst>
                <a:ext uri="{FF2B5EF4-FFF2-40B4-BE49-F238E27FC236}">
                  <a16:creationId xmlns:a16="http://schemas.microsoft.com/office/drawing/2014/main" id="{3F1ABBA4-46DE-4874-8019-D949FA04911F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845;p18">
              <a:extLst>
                <a:ext uri="{FF2B5EF4-FFF2-40B4-BE49-F238E27FC236}">
                  <a16:creationId xmlns:a16="http://schemas.microsoft.com/office/drawing/2014/main" id="{48E40AA6-4C98-4B95-9EDF-B36C137211F4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846;p18">
              <a:extLst>
                <a:ext uri="{FF2B5EF4-FFF2-40B4-BE49-F238E27FC236}">
                  <a16:creationId xmlns:a16="http://schemas.microsoft.com/office/drawing/2014/main" id="{F502AC27-8510-4492-8BE0-5D6CCBE5B405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847;p18">
              <a:extLst>
                <a:ext uri="{FF2B5EF4-FFF2-40B4-BE49-F238E27FC236}">
                  <a16:creationId xmlns:a16="http://schemas.microsoft.com/office/drawing/2014/main" id="{53F36C23-6C18-41D2-803F-CB0D6BEE7A53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848;p18">
              <a:extLst>
                <a:ext uri="{FF2B5EF4-FFF2-40B4-BE49-F238E27FC236}">
                  <a16:creationId xmlns:a16="http://schemas.microsoft.com/office/drawing/2014/main" id="{5ACE18F2-939C-4006-B8D1-A02D61845A0E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849;p18">
              <a:extLst>
                <a:ext uri="{FF2B5EF4-FFF2-40B4-BE49-F238E27FC236}">
                  <a16:creationId xmlns:a16="http://schemas.microsoft.com/office/drawing/2014/main" id="{52783972-172F-48D9-AAEC-F957134916E7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850;p18">
              <a:extLst>
                <a:ext uri="{FF2B5EF4-FFF2-40B4-BE49-F238E27FC236}">
                  <a16:creationId xmlns:a16="http://schemas.microsoft.com/office/drawing/2014/main" id="{0E10A542-1FDD-436A-AC7A-642D8E13A3CB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851;p18">
              <a:extLst>
                <a:ext uri="{FF2B5EF4-FFF2-40B4-BE49-F238E27FC236}">
                  <a16:creationId xmlns:a16="http://schemas.microsoft.com/office/drawing/2014/main" id="{FC4496FD-B92E-42AB-8619-7B1C2EA475F3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852;p18">
              <a:extLst>
                <a:ext uri="{FF2B5EF4-FFF2-40B4-BE49-F238E27FC236}">
                  <a16:creationId xmlns:a16="http://schemas.microsoft.com/office/drawing/2014/main" id="{76E47F4C-4317-42DB-AC87-1E2C9938713F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Isosceles Triangle 113">
            <a:extLst>
              <a:ext uri="{FF2B5EF4-FFF2-40B4-BE49-F238E27FC236}">
                <a16:creationId xmlns:a16="http://schemas.microsoft.com/office/drawing/2014/main" id="{260AFF55-DF89-45D2-9220-FC18CBC23E5D}"/>
              </a:ext>
            </a:extLst>
          </p:cNvPr>
          <p:cNvSpPr/>
          <p:nvPr/>
        </p:nvSpPr>
        <p:spPr>
          <a:xfrm rot="5400000">
            <a:off x="-373967" y="1444855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80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1" y="1122361"/>
            <a:ext cx="1934816" cy="547411"/>
          </a:xfrm>
        </p:spPr>
        <p:txBody>
          <a:bodyPr/>
          <a:lstStyle/>
          <a:p>
            <a:r>
              <a:rPr lang="en-US" sz="4000"/>
              <a:t>Bài 3: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73239"/>
            <a:ext cx="9144000" cy="1655762"/>
          </a:xfrm>
        </p:spPr>
        <p:txBody>
          <a:bodyPr/>
          <a:lstStyle/>
          <a:p>
            <a:pPr algn="l"/>
            <a:r>
              <a:rPr lang="en-US"/>
              <a:t>Cho một khu vực gồm đất liền và vùng nước. Đảo là tập hợp những vùng đất liền ở liền kề nhau và được bao bọc bởi vùng nước xung quanh. Hỏi trong khu vực này có bao nhiêu hòn đảo?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2F28147A-4C48-450B-801D-6C386AE9DAC7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 bwMode="auto">
          <a:xfrm>
            <a:off x="2712720" y="4529096"/>
            <a:ext cx="3992880" cy="2328904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ace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33E5090E-A25C-463C-8BA0-204889FF0F00}"/>
              </a:ext>
            </a:extLst>
          </p:cNvPr>
          <p:cNvSpPr>
            <a:spLocks noChangeAspect="1" noEditPoints="1"/>
          </p:cNvSpPr>
          <p:nvPr>
            <p:custDataLst>
              <p:tags r:id="rId2"/>
            </p:custDataLst>
          </p:nvPr>
        </p:nvSpPr>
        <p:spPr bwMode="auto">
          <a:xfrm>
            <a:off x="5730240" y="5809298"/>
            <a:ext cx="251290" cy="542925"/>
          </a:xfrm>
          <a:custGeom>
            <a:avLst/>
            <a:gdLst>
              <a:gd name="T0" fmla="*/ 569 w 581"/>
              <a:gd name="T1" fmla="*/ 567 h 1250"/>
              <a:gd name="T2" fmla="*/ 500 w 581"/>
              <a:gd name="T3" fmla="*/ 487 h 1250"/>
              <a:gd name="T4" fmla="*/ 330 w 581"/>
              <a:gd name="T5" fmla="*/ 267 h 1250"/>
              <a:gd name="T6" fmla="*/ 356 w 581"/>
              <a:gd name="T7" fmla="*/ 193 h 1250"/>
              <a:gd name="T8" fmla="*/ 358 w 581"/>
              <a:gd name="T9" fmla="*/ 191 h 1250"/>
              <a:gd name="T10" fmla="*/ 356 w 581"/>
              <a:gd name="T11" fmla="*/ 188 h 1250"/>
              <a:gd name="T12" fmla="*/ 255 w 581"/>
              <a:gd name="T13" fmla="*/ 24 h 1250"/>
              <a:gd name="T14" fmla="*/ 181 w 581"/>
              <a:gd name="T15" fmla="*/ 0 h 1250"/>
              <a:gd name="T16" fmla="*/ 96 w 581"/>
              <a:gd name="T17" fmla="*/ 28 h 1250"/>
              <a:gd name="T18" fmla="*/ 82 w 581"/>
              <a:gd name="T19" fmla="*/ 63 h 1250"/>
              <a:gd name="T20" fmla="*/ 85 w 581"/>
              <a:gd name="T21" fmla="*/ 140 h 1250"/>
              <a:gd name="T22" fmla="*/ 108 w 581"/>
              <a:gd name="T23" fmla="*/ 805 h 1250"/>
              <a:gd name="T24" fmla="*/ 69 w 581"/>
              <a:gd name="T25" fmla="*/ 923 h 1250"/>
              <a:gd name="T26" fmla="*/ 4 w 581"/>
              <a:gd name="T27" fmla="*/ 1141 h 1250"/>
              <a:gd name="T28" fmla="*/ 81 w 581"/>
              <a:gd name="T29" fmla="*/ 1250 h 1250"/>
              <a:gd name="T30" fmla="*/ 82 w 581"/>
              <a:gd name="T31" fmla="*/ 1250 h 1250"/>
              <a:gd name="T32" fmla="*/ 386 w 581"/>
              <a:gd name="T33" fmla="*/ 1201 h 1250"/>
              <a:gd name="T34" fmla="*/ 390 w 581"/>
              <a:gd name="T35" fmla="*/ 1200 h 1250"/>
              <a:gd name="T36" fmla="*/ 388 w 581"/>
              <a:gd name="T37" fmla="*/ 1196 h 1250"/>
              <a:gd name="T38" fmla="*/ 408 w 581"/>
              <a:gd name="T39" fmla="*/ 1030 h 1250"/>
              <a:gd name="T40" fmla="*/ 448 w 581"/>
              <a:gd name="T41" fmla="*/ 1011 h 1250"/>
              <a:gd name="T42" fmla="*/ 488 w 581"/>
              <a:gd name="T43" fmla="*/ 989 h 1250"/>
              <a:gd name="T44" fmla="*/ 486 w 581"/>
              <a:gd name="T45" fmla="*/ 908 h 1250"/>
              <a:gd name="T46" fmla="*/ 478 w 581"/>
              <a:gd name="T47" fmla="*/ 839 h 1250"/>
              <a:gd name="T48" fmla="*/ 497 w 581"/>
              <a:gd name="T49" fmla="*/ 753 h 1250"/>
              <a:gd name="T50" fmla="*/ 498 w 581"/>
              <a:gd name="T51" fmla="*/ 749 h 1250"/>
              <a:gd name="T52" fmla="*/ 484 w 581"/>
              <a:gd name="T53" fmla="*/ 742 h 1250"/>
              <a:gd name="T54" fmla="*/ 504 w 581"/>
              <a:gd name="T55" fmla="*/ 722 h 1250"/>
              <a:gd name="T56" fmla="*/ 501 w 581"/>
              <a:gd name="T57" fmla="*/ 719 h 1250"/>
              <a:gd name="T58" fmla="*/ 483 w 581"/>
              <a:gd name="T59" fmla="*/ 665 h 1250"/>
              <a:gd name="T60" fmla="*/ 569 w 581"/>
              <a:gd name="T61" fmla="*/ 567 h 1250"/>
              <a:gd name="T62" fmla="*/ 251 w 581"/>
              <a:gd name="T63" fmla="*/ 313 h 1250"/>
              <a:gd name="T64" fmla="*/ 246 w 581"/>
              <a:gd name="T65" fmla="*/ 313 h 1250"/>
              <a:gd name="T66" fmla="*/ 220 w 581"/>
              <a:gd name="T67" fmla="*/ 309 h 1250"/>
              <a:gd name="T68" fmla="*/ 249 w 581"/>
              <a:gd name="T69" fmla="*/ 287 h 1250"/>
              <a:gd name="T70" fmla="*/ 252 w 581"/>
              <a:gd name="T71" fmla="*/ 287 h 1250"/>
              <a:gd name="T72" fmla="*/ 248 w 581"/>
              <a:gd name="T73" fmla="*/ 301 h 1250"/>
              <a:gd name="T74" fmla="*/ 251 w 581"/>
              <a:gd name="T75" fmla="*/ 313 h 1250"/>
              <a:gd name="T76" fmla="*/ 269 w 581"/>
              <a:gd name="T77" fmla="*/ 305 h 1250"/>
              <a:gd name="T78" fmla="*/ 270 w 581"/>
              <a:gd name="T79" fmla="*/ 301 h 1250"/>
              <a:gd name="T80" fmla="*/ 269 w 581"/>
              <a:gd name="T81" fmla="*/ 298 h 1250"/>
              <a:gd name="T82" fmla="*/ 273 w 581"/>
              <a:gd name="T83" fmla="*/ 302 h 1250"/>
              <a:gd name="T84" fmla="*/ 269 w 581"/>
              <a:gd name="T85" fmla="*/ 305 h 1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81" h="1250">
                <a:moveTo>
                  <a:pt x="569" y="567"/>
                </a:moveTo>
                <a:cubicBezTo>
                  <a:pt x="566" y="559"/>
                  <a:pt x="544" y="534"/>
                  <a:pt x="500" y="487"/>
                </a:cubicBezTo>
                <a:cubicBezTo>
                  <a:pt x="432" y="412"/>
                  <a:pt x="330" y="300"/>
                  <a:pt x="330" y="267"/>
                </a:cubicBezTo>
                <a:cubicBezTo>
                  <a:pt x="330" y="225"/>
                  <a:pt x="356" y="193"/>
                  <a:pt x="356" y="193"/>
                </a:cubicBezTo>
                <a:lnTo>
                  <a:pt x="358" y="191"/>
                </a:lnTo>
                <a:lnTo>
                  <a:pt x="356" y="188"/>
                </a:lnTo>
                <a:cubicBezTo>
                  <a:pt x="356" y="188"/>
                  <a:pt x="276" y="58"/>
                  <a:pt x="255" y="24"/>
                </a:cubicBezTo>
                <a:cubicBezTo>
                  <a:pt x="245" y="7"/>
                  <a:pt x="211" y="0"/>
                  <a:pt x="181" y="0"/>
                </a:cubicBezTo>
                <a:cubicBezTo>
                  <a:pt x="144" y="0"/>
                  <a:pt x="112" y="10"/>
                  <a:pt x="96" y="28"/>
                </a:cubicBezTo>
                <a:cubicBezTo>
                  <a:pt x="86" y="38"/>
                  <a:pt x="82" y="50"/>
                  <a:pt x="82" y="63"/>
                </a:cubicBezTo>
                <a:cubicBezTo>
                  <a:pt x="83" y="76"/>
                  <a:pt x="84" y="103"/>
                  <a:pt x="85" y="140"/>
                </a:cubicBezTo>
                <a:cubicBezTo>
                  <a:pt x="93" y="322"/>
                  <a:pt x="111" y="748"/>
                  <a:pt x="108" y="805"/>
                </a:cubicBezTo>
                <a:cubicBezTo>
                  <a:pt x="107" y="834"/>
                  <a:pt x="89" y="875"/>
                  <a:pt x="69" y="923"/>
                </a:cubicBezTo>
                <a:cubicBezTo>
                  <a:pt x="40" y="991"/>
                  <a:pt x="7" y="1067"/>
                  <a:pt x="4" y="1141"/>
                </a:cubicBezTo>
                <a:cubicBezTo>
                  <a:pt x="0" y="1219"/>
                  <a:pt x="80" y="1249"/>
                  <a:pt x="81" y="1250"/>
                </a:cubicBezTo>
                <a:lnTo>
                  <a:pt x="82" y="1250"/>
                </a:lnTo>
                <a:cubicBezTo>
                  <a:pt x="270" y="1250"/>
                  <a:pt x="385" y="1202"/>
                  <a:pt x="386" y="1201"/>
                </a:cubicBezTo>
                <a:lnTo>
                  <a:pt x="390" y="1200"/>
                </a:lnTo>
                <a:lnTo>
                  <a:pt x="388" y="1196"/>
                </a:lnTo>
                <a:cubicBezTo>
                  <a:pt x="343" y="1096"/>
                  <a:pt x="388" y="1050"/>
                  <a:pt x="408" y="1030"/>
                </a:cubicBezTo>
                <a:cubicBezTo>
                  <a:pt x="417" y="1021"/>
                  <a:pt x="433" y="1016"/>
                  <a:pt x="448" y="1011"/>
                </a:cubicBezTo>
                <a:cubicBezTo>
                  <a:pt x="465" y="1005"/>
                  <a:pt x="481" y="1000"/>
                  <a:pt x="488" y="989"/>
                </a:cubicBezTo>
                <a:cubicBezTo>
                  <a:pt x="497" y="973"/>
                  <a:pt x="492" y="943"/>
                  <a:pt x="486" y="908"/>
                </a:cubicBezTo>
                <a:cubicBezTo>
                  <a:pt x="482" y="885"/>
                  <a:pt x="478" y="861"/>
                  <a:pt x="478" y="839"/>
                </a:cubicBezTo>
                <a:cubicBezTo>
                  <a:pt x="478" y="786"/>
                  <a:pt x="496" y="753"/>
                  <a:pt x="497" y="753"/>
                </a:cubicBezTo>
                <a:lnTo>
                  <a:pt x="498" y="749"/>
                </a:lnTo>
                <a:lnTo>
                  <a:pt x="484" y="742"/>
                </a:lnTo>
                <a:lnTo>
                  <a:pt x="504" y="722"/>
                </a:lnTo>
                <a:lnTo>
                  <a:pt x="501" y="719"/>
                </a:lnTo>
                <a:cubicBezTo>
                  <a:pt x="486" y="704"/>
                  <a:pt x="484" y="674"/>
                  <a:pt x="483" y="665"/>
                </a:cubicBezTo>
                <a:cubicBezTo>
                  <a:pt x="522" y="643"/>
                  <a:pt x="581" y="602"/>
                  <a:pt x="569" y="567"/>
                </a:cubicBezTo>
                <a:close/>
                <a:moveTo>
                  <a:pt x="251" y="313"/>
                </a:moveTo>
                <a:cubicBezTo>
                  <a:pt x="249" y="313"/>
                  <a:pt x="248" y="313"/>
                  <a:pt x="246" y="313"/>
                </a:cubicBezTo>
                <a:cubicBezTo>
                  <a:pt x="236" y="313"/>
                  <a:pt x="225" y="310"/>
                  <a:pt x="220" y="309"/>
                </a:cubicBezTo>
                <a:cubicBezTo>
                  <a:pt x="229" y="295"/>
                  <a:pt x="239" y="287"/>
                  <a:pt x="249" y="287"/>
                </a:cubicBezTo>
                <a:cubicBezTo>
                  <a:pt x="250" y="287"/>
                  <a:pt x="251" y="287"/>
                  <a:pt x="252" y="287"/>
                </a:cubicBezTo>
                <a:cubicBezTo>
                  <a:pt x="249" y="290"/>
                  <a:pt x="248" y="295"/>
                  <a:pt x="248" y="301"/>
                </a:cubicBezTo>
                <a:cubicBezTo>
                  <a:pt x="248" y="306"/>
                  <a:pt x="249" y="310"/>
                  <a:pt x="251" y="313"/>
                </a:cubicBezTo>
                <a:close/>
                <a:moveTo>
                  <a:pt x="269" y="305"/>
                </a:moveTo>
                <a:cubicBezTo>
                  <a:pt x="269" y="304"/>
                  <a:pt x="270" y="303"/>
                  <a:pt x="270" y="301"/>
                </a:cubicBezTo>
                <a:cubicBezTo>
                  <a:pt x="270" y="300"/>
                  <a:pt x="269" y="299"/>
                  <a:pt x="269" y="298"/>
                </a:cubicBezTo>
                <a:cubicBezTo>
                  <a:pt x="271" y="299"/>
                  <a:pt x="272" y="300"/>
                  <a:pt x="273" y="302"/>
                </a:cubicBezTo>
                <a:cubicBezTo>
                  <a:pt x="272" y="303"/>
                  <a:pt x="271" y="304"/>
                  <a:pt x="269" y="305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610667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A2626A70-F3BB-48D3-9F61-72E39D8ADCFE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 bwMode="auto">
          <a:xfrm>
            <a:off x="7197256" y="1669772"/>
            <a:ext cx="3992880" cy="2328904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0DE0E5DF-73D7-4749-8643-96DB9374380F}"/>
              </a:ext>
            </a:extLst>
          </p:cNvPr>
          <p:cNvSpPr>
            <a:spLocks noChangeAspect="1"/>
          </p:cNvSpPr>
          <p:nvPr>
            <p:custDataLst>
              <p:tags r:id="rId2"/>
            </p:custDataLst>
          </p:nvPr>
        </p:nvSpPr>
        <p:spPr bwMode="auto">
          <a:xfrm>
            <a:off x="4954988" y="3534851"/>
            <a:ext cx="3992880" cy="2328904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591037B8-2873-42F1-9462-D03E52DD1D77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 bwMode="auto">
          <a:xfrm>
            <a:off x="763199" y="3429000"/>
            <a:ext cx="3992880" cy="2328904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C5C0C-AC7B-43DF-9628-85D5C10848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8036" y="1985273"/>
            <a:ext cx="3032760" cy="1091882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Xác định hòn đảo.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Đếm số hòn đảo.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BC28A8F-85BF-4C03-A361-AB675812E608}"/>
              </a:ext>
            </a:extLst>
          </p:cNvPr>
          <p:cNvSpPr txBox="1">
            <a:spLocks/>
          </p:cNvSpPr>
          <p:nvPr/>
        </p:nvSpPr>
        <p:spPr>
          <a:xfrm>
            <a:off x="952832" y="1122361"/>
            <a:ext cx="5143168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3: Decomposition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4430F33-0610-4A1E-A18B-0F56DD2142E6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C982297A-7418-4994-AF05-790144F7F36B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712720" y="4529096"/>
            <a:ext cx="3992880" cy="2328904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Island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EAC6CBBE-765C-4E24-B0AC-018C3D585E8A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7197256" y="4699303"/>
            <a:ext cx="4563309" cy="2661615"/>
          </a:xfrm>
          <a:custGeom>
            <a:avLst/>
            <a:gdLst>
              <a:gd name="T0" fmla="*/ 1216 w 1252"/>
              <a:gd name="T1" fmla="*/ 217 h 717"/>
              <a:gd name="T2" fmla="*/ 1138 w 1252"/>
              <a:gd name="T3" fmla="*/ 159 h 717"/>
              <a:gd name="T4" fmla="*/ 1157 w 1252"/>
              <a:gd name="T5" fmla="*/ 143 h 717"/>
              <a:gd name="T6" fmla="*/ 1180 w 1252"/>
              <a:gd name="T7" fmla="*/ 131 h 717"/>
              <a:gd name="T8" fmla="*/ 1177 w 1252"/>
              <a:gd name="T9" fmla="*/ 107 h 717"/>
              <a:gd name="T10" fmla="*/ 1120 w 1252"/>
              <a:gd name="T11" fmla="*/ 100 h 717"/>
              <a:gd name="T12" fmla="*/ 1075 w 1252"/>
              <a:gd name="T13" fmla="*/ 107 h 717"/>
              <a:gd name="T14" fmla="*/ 982 w 1252"/>
              <a:gd name="T15" fmla="*/ 16 h 717"/>
              <a:gd name="T16" fmla="*/ 907 w 1252"/>
              <a:gd name="T17" fmla="*/ 8 h 717"/>
              <a:gd name="T18" fmla="*/ 914 w 1252"/>
              <a:gd name="T19" fmla="*/ 25 h 717"/>
              <a:gd name="T20" fmla="*/ 991 w 1252"/>
              <a:gd name="T21" fmla="*/ 91 h 717"/>
              <a:gd name="T22" fmla="*/ 908 w 1252"/>
              <a:gd name="T23" fmla="*/ 78 h 717"/>
              <a:gd name="T24" fmla="*/ 737 w 1252"/>
              <a:gd name="T25" fmla="*/ 125 h 717"/>
              <a:gd name="T26" fmla="*/ 748 w 1252"/>
              <a:gd name="T27" fmla="*/ 147 h 717"/>
              <a:gd name="T28" fmla="*/ 825 w 1252"/>
              <a:gd name="T29" fmla="*/ 131 h 717"/>
              <a:gd name="T30" fmla="*/ 933 w 1252"/>
              <a:gd name="T31" fmla="*/ 149 h 717"/>
              <a:gd name="T32" fmla="*/ 882 w 1252"/>
              <a:gd name="T33" fmla="*/ 179 h 717"/>
              <a:gd name="T34" fmla="*/ 851 w 1252"/>
              <a:gd name="T35" fmla="*/ 224 h 717"/>
              <a:gd name="T36" fmla="*/ 869 w 1252"/>
              <a:gd name="T37" fmla="*/ 228 h 717"/>
              <a:gd name="T38" fmla="*/ 936 w 1252"/>
              <a:gd name="T39" fmla="*/ 214 h 717"/>
              <a:gd name="T40" fmla="*/ 945 w 1252"/>
              <a:gd name="T41" fmla="*/ 221 h 717"/>
              <a:gd name="T42" fmla="*/ 796 w 1252"/>
              <a:gd name="T43" fmla="*/ 448 h 717"/>
              <a:gd name="T44" fmla="*/ 609 w 1252"/>
              <a:gd name="T45" fmla="*/ 465 h 717"/>
              <a:gd name="T46" fmla="*/ 642 w 1252"/>
              <a:gd name="T47" fmla="*/ 366 h 717"/>
              <a:gd name="T48" fmla="*/ 469 w 1252"/>
              <a:gd name="T49" fmla="*/ 157 h 717"/>
              <a:gd name="T50" fmla="*/ 236 w 1252"/>
              <a:gd name="T51" fmla="*/ 341 h 717"/>
              <a:gd name="T52" fmla="*/ 279 w 1252"/>
              <a:gd name="T53" fmla="*/ 366 h 717"/>
              <a:gd name="T54" fmla="*/ 0 w 1252"/>
              <a:gd name="T55" fmla="*/ 685 h 717"/>
              <a:gd name="T56" fmla="*/ 160 w 1252"/>
              <a:gd name="T57" fmla="*/ 697 h 717"/>
              <a:gd name="T58" fmla="*/ 347 w 1252"/>
              <a:gd name="T59" fmla="*/ 697 h 717"/>
              <a:gd name="T60" fmla="*/ 540 w 1252"/>
              <a:gd name="T61" fmla="*/ 697 h 717"/>
              <a:gd name="T62" fmla="*/ 727 w 1252"/>
              <a:gd name="T63" fmla="*/ 697 h 717"/>
              <a:gd name="T64" fmla="*/ 919 w 1252"/>
              <a:gd name="T65" fmla="*/ 697 h 717"/>
              <a:gd name="T66" fmla="*/ 1106 w 1252"/>
              <a:gd name="T67" fmla="*/ 697 h 717"/>
              <a:gd name="T68" fmla="*/ 1241 w 1252"/>
              <a:gd name="T69" fmla="*/ 679 h 717"/>
              <a:gd name="T70" fmla="*/ 873 w 1252"/>
              <a:gd name="T71" fmla="*/ 466 h 717"/>
              <a:gd name="T72" fmla="*/ 974 w 1252"/>
              <a:gd name="T73" fmla="*/ 253 h 717"/>
              <a:gd name="T74" fmla="*/ 1017 w 1252"/>
              <a:gd name="T75" fmla="*/ 230 h 717"/>
              <a:gd name="T76" fmla="*/ 1028 w 1252"/>
              <a:gd name="T77" fmla="*/ 233 h 717"/>
              <a:gd name="T78" fmla="*/ 1048 w 1252"/>
              <a:gd name="T79" fmla="*/ 303 h 717"/>
              <a:gd name="T80" fmla="*/ 1047 w 1252"/>
              <a:gd name="T81" fmla="*/ 343 h 717"/>
              <a:gd name="T82" fmla="*/ 1069 w 1252"/>
              <a:gd name="T83" fmla="*/ 352 h 717"/>
              <a:gd name="T84" fmla="*/ 1101 w 1252"/>
              <a:gd name="T85" fmla="*/ 262 h 717"/>
              <a:gd name="T86" fmla="*/ 1143 w 1252"/>
              <a:gd name="T87" fmla="*/ 231 h 717"/>
              <a:gd name="T88" fmla="*/ 1227 w 1252"/>
              <a:gd name="T89" fmla="*/ 280 h 717"/>
              <a:gd name="T90" fmla="*/ 1243 w 1252"/>
              <a:gd name="T91" fmla="*/ 284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2" h="717">
                <a:moveTo>
                  <a:pt x="1249" y="268"/>
                </a:moveTo>
                <a:cubicBezTo>
                  <a:pt x="1240" y="248"/>
                  <a:pt x="1229" y="232"/>
                  <a:pt x="1216" y="217"/>
                </a:cubicBezTo>
                <a:cubicBezTo>
                  <a:pt x="1202" y="202"/>
                  <a:pt x="1187" y="188"/>
                  <a:pt x="1169" y="176"/>
                </a:cubicBezTo>
                <a:cubicBezTo>
                  <a:pt x="1159" y="170"/>
                  <a:pt x="1149" y="164"/>
                  <a:pt x="1138" y="159"/>
                </a:cubicBezTo>
                <a:cubicBezTo>
                  <a:pt x="1138" y="158"/>
                  <a:pt x="1139" y="158"/>
                  <a:pt x="1139" y="157"/>
                </a:cubicBezTo>
                <a:cubicBezTo>
                  <a:pt x="1145" y="153"/>
                  <a:pt x="1151" y="148"/>
                  <a:pt x="1157" y="143"/>
                </a:cubicBezTo>
                <a:cubicBezTo>
                  <a:pt x="1164" y="139"/>
                  <a:pt x="1171" y="135"/>
                  <a:pt x="1178" y="131"/>
                </a:cubicBezTo>
                <a:lnTo>
                  <a:pt x="1180" y="131"/>
                </a:lnTo>
                <a:cubicBezTo>
                  <a:pt x="1183" y="129"/>
                  <a:pt x="1185" y="126"/>
                  <a:pt x="1186" y="122"/>
                </a:cubicBezTo>
                <a:cubicBezTo>
                  <a:pt x="1188" y="115"/>
                  <a:pt x="1184" y="108"/>
                  <a:pt x="1177" y="107"/>
                </a:cubicBezTo>
                <a:cubicBezTo>
                  <a:pt x="1167" y="104"/>
                  <a:pt x="1158" y="103"/>
                  <a:pt x="1149" y="101"/>
                </a:cubicBezTo>
                <a:cubicBezTo>
                  <a:pt x="1140" y="100"/>
                  <a:pt x="1130" y="100"/>
                  <a:pt x="1120" y="100"/>
                </a:cubicBezTo>
                <a:cubicBezTo>
                  <a:pt x="1110" y="100"/>
                  <a:pt x="1100" y="101"/>
                  <a:pt x="1089" y="103"/>
                </a:cubicBezTo>
                <a:cubicBezTo>
                  <a:pt x="1085" y="104"/>
                  <a:pt x="1080" y="105"/>
                  <a:pt x="1075" y="107"/>
                </a:cubicBezTo>
                <a:cubicBezTo>
                  <a:pt x="1066" y="88"/>
                  <a:pt x="1054" y="69"/>
                  <a:pt x="1039" y="54"/>
                </a:cubicBezTo>
                <a:cubicBezTo>
                  <a:pt x="1023" y="37"/>
                  <a:pt x="1002" y="24"/>
                  <a:pt x="982" y="16"/>
                </a:cubicBezTo>
                <a:cubicBezTo>
                  <a:pt x="961" y="7"/>
                  <a:pt x="941" y="3"/>
                  <a:pt x="921" y="1"/>
                </a:cubicBezTo>
                <a:cubicBezTo>
                  <a:pt x="915" y="0"/>
                  <a:pt x="910" y="3"/>
                  <a:pt x="907" y="8"/>
                </a:cubicBezTo>
                <a:cubicBezTo>
                  <a:pt x="905" y="14"/>
                  <a:pt x="907" y="22"/>
                  <a:pt x="914" y="25"/>
                </a:cubicBezTo>
                <a:lnTo>
                  <a:pt x="914" y="25"/>
                </a:lnTo>
                <a:cubicBezTo>
                  <a:pt x="931" y="33"/>
                  <a:pt x="947" y="42"/>
                  <a:pt x="961" y="53"/>
                </a:cubicBezTo>
                <a:cubicBezTo>
                  <a:pt x="974" y="64"/>
                  <a:pt x="984" y="77"/>
                  <a:pt x="991" y="91"/>
                </a:cubicBezTo>
                <a:cubicBezTo>
                  <a:pt x="991" y="91"/>
                  <a:pt x="991" y="92"/>
                  <a:pt x="992" y="92"/>
                </a:cubicBezTo>
                <a:cubicBezTo>
                  <a:pt x="964" y="83"/>
                  <a:pt x="936" y="79"/>
                  <a:pt x="908" y="78"/>
                </a:cubicBezTo>
                <a:cubicBezTo>
                  <a:pt x="877" y="77"/>
                  <a:pt x="847" y="81"/>
                  <a:pt x="818" y="89"/>
                </a:cubicBezTo>
                <a:cubicBezTo>
                  <a:pt x="789" y="97"/>
                  <a:pt x="761" y="108"/>
                  <a:pt x="737" y="125"/>
                </a:cubicBezTo>
                <a:cubicBezTo>
                  <a:pt x="732" y="128"/>
                  <a:pt x="730" y="134"/>
                  <a:pt x="732" y="140"/>
                </a:cubicBezTo>
                <a:cubicBezTo>
                  <a:pt x="734" y="146"/>
                  <a:pt x="742" y="149"/>
                  <a:pt x="748" y="147"/>
                </a:cubicBezTo>
                <a:lnTo>
                  <a:pt x="748" y="147"/>
                </a:lnTo>
                <a:cubicBezTo>
                  <a:pt x="773" y="137"/>
                  <a:pt x="799" y="133"/>
                  <a:pt x="825" y="131"/>
                </a:cubicBezTo>
                <a:cubicBezTo>
                  <a:pt x="851" y="130"/>
                  <a:pt x="877" y="133"/>
                  <a:pt x="901" y="138"/>
                </a:cubicBezTo>
                <a:cubicBezTo>
                  <a:pt x="912" y="141"/>
                  <a:pt x="923" y="145"/>
                  <a:pt x="933" y="149"/>
                </a:cubicBezTo>
                <a:cubicBezTo>
                  <a:pt x="929" y="151"/>
                  <a:pt x="924" y="153"/>
                  <a:pt x="919" y="156"/>
                </a:cubicBezTo>
                <a:cubicBezTo>
                  <a:pt x="906" y="162"/>
                  <a:pt x="894" y="170"/>
                  <a:pt x="882" y="179"/>
                </a:cubicBezTo>
                <a:cubicBezTo>
                  <a:pt x="871" y="188"/>
                  <a:pt x="860" y="198"/>
                  <a:pt x="851" y="211"/>
                </a:cubicBezTo>
                <a:cubicBezTo>
                  <a:pt x="849" y="215"/>
                  <a:pt x="848" y="220"/>
                  <a:pt x="851" y="224"/>
                </a:cubicBezTo>
                <a:cubicBezTo>
                  <a:pt x="854" y="230"/>
                  <a:pt x="862" y="233"/>
                  <a:pt x="868" y="229"/>
                </a:cubicBezTo>
                <a:lnTo>
                  <a:pt x="869" y="228"/>
                </a:lnTo>
                <a:cubicBezTo>
                  <a:pt x="878" y="223"/>
                  <a:pt x="890" y="220"/>
                  <a:pt x="901" y="218"/>
                </a:cubicBezTo>
                <a:cubicBezTo>
                  <a:pt x="912" y="215"/>
                  <a:pt x="924" y="214"/>
                  <a:pt x="936" y="214"/>
                </a:cubicBezTo>
                <a:cubicBezTo>
                  <a:pt x="942" y="214"/>
                  <a:pt x="948" y="214"/>
                  <a:pt x="954" y="214"/>
                </a:cubicBezTo>
                <a:cubicBezTo>
                  <a:pt x="951" y="217"/>
                  <a:pt x="948" y="219"/>
                  <a:pt x="945" y="221"/>
                </a:cubicBezTo>
                <a:cubicBezTo>
                  <a:pt x="909" y="250"/>
                  <a:pt x="879" y="284"/>
                  <a:pt x="854" y="323"/>
                </a:cubicBezTo>
                <a:cubicBezTo>
                  <a:pt x="828" y="361"/>
                  <a:pt x="809" y="404"/>
                  <a:pt x="796" y="448"/>
                </a:cubicBezTo>
                <a:cubicBezTo>
                  <a:pt x="793" y="459"/>
                  <a:pt x="790" y="469"/>
                  <a:pt x="788" y="480"/>
                </a:cubicBezTo>
                <a:cubicBezTo>
                  <a:pt x="729" y="470"/>
                  <a:pt x="669" y="465"/>
                  <a:pt x="609" y="465"/>
                </a:cubicBezTo>
                <a:lnTo>
                  <a:pt x="609" y="366"/>
                </a:lnTo>
                <a:lnTo>
                  <a:pt x="642" y="366"/>
                </a:lnTo>
                <a:cubicBezTo>
                  <a:pt x="661" y="366"/>
                  <a:pt x="666" y="354"/>
                  <a:pt x="652" y="341"/>
                </a:cubicBezTo>
                <a:lnTo>
                  <a:pt x="469" y="157"/>
                </a:lnTo>
                <a:cubicBezTo>
                  <a:pt x="455" y="143"/>
                  <a:pt x="433" y="143"/>
                  <a:pt x="419" y="157"/>
                </a:cubicBezTo>
                <a:lnTo>
                  <a:pt x="236" y="341"/>
                </a:lnTo>
                <a:cubicBezTo>
                  <a:pt x="222" y="354"/>
                  <a:pt x="227" y="366"/>
                  <a:pt x="246" y="366"/>
                </a:cubicBezTo>
                <a:lnTo>
                  <a:pt x="279" y="366"/>
                </a:lnTo>
                <a:lnTo>
                  <a:pt x="279" y="517"/>
                </a:lnTo>
                <a:cubicBezTo>
                  <a:pt x="171" y="554"/>
                  <a:pt x="75" y="610"/>
                  <a:pt x="0" y="685"/>
                </a:cubicBezTo>
                <a:cubicBezTo>
                  <a:pt x="20" y="679"/>
                  <a:pt x="42" y="675"/>
                  <a:pt x="64" y="675"/>
                </a:cubicBezTo>
                <a:cubicBezTo>
                  <a:pt x="98" y="675"/>
                  <a:pt x="131" y="683"/>
                  <a:pt x="160" y="697"/>
                </a:cubicBezTo>
                <a:cubicBezTo>
                  <a:pt x="188" y="710"/>
                  <a:pt x="220" y="717"/>
                  <a:pt x="253" y="717"/>
                </a:cubicBezTo>
                <a:cubicBezTo>
                  <a:pt x="287" y="717"/>
                  <a:pt x="319" y="710"/>
                  <a:pt x="347" y="697"/>
                </a:cubicBezTo>
                <a:cubicBezTo>
                  <a:pt x="376" y="683"/>
                  <a:pt x="409" y="675"/>
                  <a:pt x="443" y="675"/>
                </a:cubicBezTo>
                <a:cubicBezTo>
                  <a:pt x="477" y="675"/>
                  <a:pt x="510" y="683"/>
                  <a:pt x="540" y="697"/>
                </a:cubicBezTo>
                <a:cubicBezTo>
                  <a:pt x="568" y="710"/>
                  <a:pt x="600" y="717"/>
                  <a:pt x="633" y="717"/>
                </a:cubicBezTo>
                <a:cubicBezTo>
                  <a:pt x="666" y="717"/>
                  <a:pt x="698" y="710"/>
                  <a:pt x="727" y="697"/>
                </a:cubicBezTo>
                <a:cubicBezTo>
                  <a:pt x="756" y="683"/>
                  <a:pt x="789" y="675"/>
                  <a:pt x="823" y="675"/>
                </a:cubicBezTo>
                <a:cubicBezTo>
                  <a:pt x="857" y="675"/>
                  <a:pt x="890" y="683"/>
                  <a:pt x="919" y="697"/>
                </a:cubicBezTo>
                <a:cubicBezTo>
                  <a:pt x="947" y="710"/>
                  <a:pt x="979" y="717"/>
                  <a:pt x="1012" y="717"/>
                </a:cubicBezTo>
                <a:cubicBezTo>
                  <a:pt x="1046" y="717"/>
                  <a:pt x="1077" y="710"/>
                  <a:pt x="1106" y="697"/>
                </a:cubicBezTo>
                <a:cubicBezTo>
                  <a:pt x="1135" y="683"/>
                  <a:pt x="1168" y="675"/>
                  <a:pt x="1202" y="675"/>
                </a:cubicBezTo>
                <a:cubicBezTo>
                  <a:pt x="1215" y="675"/>
                  <a:pt x="1228" y="677"/>
                  <a:pt x="1241" y="679"/>
                </a:cubicBezTo>
                <a:cubicBezTo>
                  <a:pt x="1136" y="591"/>
                  <a:pt x="1007" y="530"/>
                  <a:pt x="869" y="497"/>
                </a:cubicBezTo>
                <a:cubicBezTo>
                  <a:pt x="870" y="486"/>
                  <a:pt x="871" y="476"/>
                  <a:pt x="873" y="466"/>
                </a:cubicBezTo>
                <a:cubicBezTo>
                  <a:pt x="878" y="427"/>
                  <a:pt x="889" y="388"/>
                  <a:pt x="906" y="352"/>
                </a:cubicBezTo>
                <a:cubicBezTo>
                  <a:pt x="923" y="316"/>
                  <a:pt x="946" y="282"/>
                  <a:pt x="974" y="253"/>
                </a:cubicBezTo>
                <a:cubicBezTo>
                  <a:pt x="982" y="244"/>
                  <a:pt x="991" y="236"/>
                  <a:pt x="1000" y="228"/>
                </a:cubicBezTo>
                <a:cubicBezTo>
                  <a:pt x="1006" y="229"/>
                  <a:pt x="1012" y="230"/>
                  <a:pt x="1017" y="230"/>
                </a:cubicBezTo>
                <a:cubicBezTo>
                  <a:pt x="1019" y="230"/>
                  <a:pt x="1021" y="230"/>
                  <a:pt x="1023" y="230"/>
                </a:cubicBezTo>
                <a:cubicBezTo>
                  <a:pt x="1025" y="231"/>
                  <a:pt x="1026" y="232"/>
                  <a:pt x="1028" y="233"/>
                </a:cubicBezTo>
                <a:cubicBezTo>
                  <a:pt x="1033" y="242"/>
                  <a:pt x="1037" y="253"/>
                  <a:pt x="1041" y="265"/>
                </a:cubicBezTo>
                <a:cubicBezTo>
                  <a:pt x="1044" y="277"/>
                  <a:pt x="1047" y="290"/>
                  <a:pt x="1048" y="303"/>
                </a:cubicBezTo>
                <a:cubicBezTo>
                  <a:pt x="1049" y="316"/>
                  <a:pt x="1049" y="329"/>
                  <a:pt x="1047" y="341"/>
                </a:cubicBezTo>
                <a:lnTo>
                  <a:pt x="1047" y="343"/>
                </a:lnTo>
                <a:cubicBezTo>
                  <a:pt x="1046" y="347"/>
                  <a:pt x="1048" y="352"/>
                  <a:pt x="1052" y="355"/>
                </a:cubicBezTo>
                <a:cubicBezTo>
                  <a:pt x="1057" y="359"/>
                  <a:pt x="1065" y="358"/>
                  <a:pt x="1069" y="352"/>
                </a:cubicBezTo>
                <a:cubicBezTo>
                  <a:pt x="1079" y="339"/>
                  <a:pt x="1085" y="324"/>
                  <a:pt x="1090" y="309"/>
                </a:cubicBezTo>
                <a:cubicBezTo>
                  <a:pt x="1095" y="294"/>
                  <a:pt x="1099" y="278"/>
                  <a:pt x="1101" y="262"/>
                </a:cubicBezTo>
                <a:cubicBezTo>
                  <a:pt x="1103" y="250"/>
                  <a:pt x="1104" y="238"/>
                  <a:pt x="1104" y="226"/>
                </a:cubicBezTo>
                <a:cubicBezTo>
                  <a:pt x="1117" y="226"/>
                  <a:pt x="1130" y="228"/>
                  <a:pt x="1143" y="231"/>
                </a:cubicBezTo>
                <a:cubicBezTo>
                  <a:pt x="1159" y="235"/>
                  <a:pt x="1174" y="241"/>
                  <a:pt x="1188" y="250"/>
                </a:cubicBezTo>
                <a:cubicBezTo>
                  <a:pt x="1202" y="258"/>
                  <a:pt x="1217" y="269"/>
                  <a:pt x="1227" y="280"/>
                </a:cubicBezTo>
                <a:lnTo>
                  <a:pt x="1228" y="281"/>
                </a:lnTo>
                <a:cubicBezTo>
                  <a:pt x="1232" y="285"/>
                  <a:pt x="1238" y="286"/>
                  <a:pt x="1243" y="284"/>
                </a:cubicBezTo>
                <a:cubicBezTo>
                  <a:pt x="1249" y="281"/>
                  <a:pt x="1252" y="274"/>
                  <a:pt x="1249" y="268"/>
                </a:cubicBezTo>
                <a:close/>
              </a:path>
            </a:pathLst>
          </a:custGeom>
          <a:solidFill>
            <a:schemeClr val="accent1"/>
          </a:solidFill>
          <a:ln w="38100">
            <a:solidFill>
              <a:schemeClr val="bg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936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3" grpId="0" uiExpand="1" build="p"/>
      <p:bldP spid="4" grpId="0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BC28A8F-85BF-4C03-A361-AB675812E608}"/>
              </a:ext>
            </a:extLst>
          </p:cNvPr>
          <p:cNvSpPr txBox="1">
            <a:spLocks/>
          </p:cNvSpPr>
          <p:nvPr/>
        </p:nvSpPr>
        <p:spPr>
          <a:xfrm>
            <a:off x="556592" y="1122361"/>
            <a:ext cx="5143168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3: Abstraction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4430F33-0610-4A1E-A18B-0F56DD2142E6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7A53B-F3AF-4B7E-B227-B13E48DFB5D3}"/>
              </a:ext>
            </a:extLst>
          </p:cNvPr>
          <p:cNvSpPr txBox="1"/>
          <p:nvPr/>
        </p:nvSpPr>
        <p:spPr>
          <a:xfrm>
            <a:off x="1295400" y="3408438"/>
            <a:ext cx="34899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INPUT: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Khu vực : ma trận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Đất liền :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Vùng nước :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Ràng buộc để tạo thành đảo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71A49B-AFB9-4495-9BA4-A82D8B5AE875}"/>
              </a:ext>
            </a:extLst>
          </p:cNvPr>
          <p:cNvSpPr txBox="1"/>
          <p:nvPr/>
        </p:nvSpPr>
        <p:spPr>
          <a:xfrm>
            <a:off x="1295400" y="5039654"/>
            <a:ext cx="34899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OUTPUT: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Số lượng đảo</a:t>
            </a:r>
          </a:p>
        </p:txBody>
      </p:sp>
      <p:graphicFrame>
        <p:nvGraphicFramePr>
          <p:cNvPr id="9" name="Table 31">
            <a:extLst>
              <a:ext uri="{FF2B5EF4-FFF2-40B4-BE49-F238E27FC236}">
                <a16:creationId xmlns:a16="http://schemas.microsoft.com/office/drawing/2014/main" id="{07338DCA-5CDE-4DBD-81C0-7ADDE50824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608913"/>
              </p:ext>
            </p:extLst>
          </p:nvPr>
        </p:nvGraphicFramePr>
        <p:xfrm>
          <a:off x="6700818" y="3429000"/>
          <a:ext cx="2743200" cy="27432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194424387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38419748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14337084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194876873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0046974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31865473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853854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3698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0329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417614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33257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877153"/>
                  </a:ext>
                </a:extLst>
              </a:tr>
            </a:tbl>
          </a:graphicData>
        </a:graphic>
      </p:graphicFrame>
      <p:sp>
        <p:nvSpPr>
          <p:cNvPr id="11" name="Subtitle 2">
            <a:extLst>
              <a:ext uri="{FF2B5EF4-FFF2-40B4-BE49-F238E27FC236}">
                <a16:creationId xmlns:a16="http://schemas.microsoft.com/office/drawing/2014/main" id="{ACE01AF4-FE78-4E47-BDF5-0BE294D9E7B0}"/>
              </a:ext>
            </a:extLst>
          </p:cNvPr>
          <p:cNvSpPr txBox="1">
            <a:spLocks/>
          </p:cNvSpPr>
          <p:nvPr/>
        </p:nvSpPr>
        <p:spPr>
          <a:xfrm>
            <a:off x="1295400" y="1553022"/>
            <a:ext cx="9144000" cy="1433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457200" marR="0" lvl="1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914400" marR="0" lvl="2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371600" marR="0" lvl="3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1828800" marR="0" lvl="4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286000" marR="0" lvl="5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2743200" marR="0" lvl="6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200400" marR="0" lvl="7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3657600" marR="0" lvl="8" indent="0" algn="ctr" rtl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None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algn="l"/>
            <a:r>
              <a:rPr lang="en-US"/>
              <a:t>Cho một khu vực gồm đất liền và vùng nước. Đảo là tập hợp những vùng đất liền ở liền kề nhau và được bao bọc bởi vùng nước xung quanh. Hỏi trong khu vực này có bao nhiêu hòn đảo?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66AA3E-3732-46EC-A099-F3203B102EFB}"/>
              </a:ext>
            </a:extLst>
          </p:cNvPr>
          <p:cNvCxnSpPr>
            <a:cxnSpLocks/>
          </p:cNvCxnSpPr>
          <p:nvPr/>
        </p:nvCxnSpPr>
        <p:spPr>
          <a:xfrm>
            <a:off x="1828800" y="1985278"/>
            <a:ext cx="1603215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288C75-93D4-41B4-B086-3EEF51C58307}"/>
              </a:ext>
            </a:extLst>
          </p:cNvPr>
          <p:cNvCxnSpPr>
            <a:cxnSpLocks/>
          </p:cNvCxnSpPr>
          <p:nvPr/>
        </p:nvCxnSpPr>
        <p:spPr>
          <a:xfrm>
            <a:off x="4038600" y="1985278"/>
            <a:ext cx="102108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041596-7A51-4A9B-88F2-1BE1E1D9589E}"/>
              </a:ext>
            </a:extLst>
          </p:cNvPr>
          <p:cNvCxnSpPr>
            <a:cxnSpLocks/>
          </p:cNvCxnSpPr>
          <p:nvPr/>
        </p:nvCxnSpPr>
        <p:spPr>
          <a:xfrm>
            <a:off x="5440680" y="1985278"/>
            <a:ext cx="128016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CD488BD-55AE-4387-BAC7-433CE1AD8E86}"/>
              </a:ext>
            </a:extLst>
          </p:cNvPr>
          <p:cNvCxnSpPr>
            <a:cxnSpLocks/>
          </p:cNvCxnSpPr>
          <p:nvPr/>
        </p:nvCxnSpPr>
        <p:spPr>
          <a:xfrm>
            <a:off x="1295400" y="2380903"/>
            <a:ext cx="2136615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0B86982-2599-4B7B-B906-AEC891FBAFA8}"/>
              </a:ext>
            </a:extLst>
          </p:cNvPr>
          <p:cNvCxnSpPr>
            <a:cxnSpLocks/>
          </p:cNvCxnSpPr>
          <p:nvPr/>
        </p:nvCxnSpPr>
        <p:spPr>
          <a:xfrm>
            <a:off x="4477545" y="2396143"/>
            <a:ext cx="3569175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499CDC0-B6E0-41A9-AFE8-CC4E36F77F28}"/>
              </a:ext>
            </a:extLst>
          </p:cNvPr>
          <p:cNvCxnSpPr>
            <a:cxnSpLocks/>
          </p:cNvCxnSpPr>
          <p:nvPr/>
        </p:nvCxnSpPr>
        <p:spPr>
          <a:xfrm>
            <a:off x="3556597" y="2807623"/>
            <a:ext cx="2705535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63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BC28A8F-85BF-4C03-A361-AB675812E608}"/>
              </a:ext>
            </a:extLst>
          </p:cNvPr>
          <p:cNvSpPr txBox="1">
            <a:spLocks/>
          </p:cNvSpPr>
          <p:nvPr/>
        </p:nvSpPr>
        <p:spPr>
          <a:xfrm>
            <a:off x="371790" y="1122361"/>
            <a:ext cx="6577650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3: Pattern recognition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4430F33-0610-4A1E-A18B-0F56DD2142E6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D9B042FD-51AE-453D-AE86-F7B5CF397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351081"/>
              </p:ext>
            </p:extLst>
          </p:nvPr>
        </p:nvGraphicFramePr>
        <p:xfrm>
          <a:off x="2072640" y="3588026"/>
          <a:ext cx="2743200" cy="274320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194424387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38419748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14337084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194876873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0046974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31865473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853854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63698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03299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417614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33257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987715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836A8C7-DAE9-498F-9BBF-B04A612884A0}"/>
              </a:ext>
            </a:extLst>
          </p:cNvPr>
          <p:cNvSpPr txBox="1"/>
          <p:nvPr/>
        </p:nvSpPr>
        <p:spPr>
          <a:xfrm>
            <a:off x="1647122" y="1882156"/>
            <a:ext cx="8307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Tìm hòn đảo, sử dụng        để duyệt qua mảng rồi tìm xung quanh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8A7F23-7EA7-4DC7-A2AC-E083BE1B7AC2}"/>
              </a:ext>
            </a:extLst>
          </p:cNvPr>
          <p:cNvSpPr/>
          <p:nvPr/>
        </p:nvSpPr>
        <p:spPr>
          <a:xfrm>
            <a:off x="4479332" y="1899390"/>
            <a:ext cx="444342" cy="444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2098B0-929C-48E0-B910-E1FF6A6C0311}"/>
              </a:ext>
            </a:extLst>
          </p:cNvPr>
          <p:cNvSpPr/>
          <p:nvPr/>
        </p:nvSpPr>
        <p:spPr>
          <a:xfrm>
            <a:off x="2536777" y="3593534"/>
            <a:ext cx="444342" cy="444431"/>
          </a:xfrm>
          <a:prstGeom prst="rect">
            <a:avLst/>
          </a:prstGeom>
          <a:solidFill>
            <a:srgbClr val="3BFF2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E4D458-2564-43ED-A0DB-AEE3AEF499A6}"/>
              </a:ext>
            </a:extLst>
          </p:cNvPr>
          <p:cNvSpPr/>
          <p:nvPr/>
        </p:nvSpPr>
        <p:spPr>
          <a:xfrm>
            <a:off x="2079783" y="4049497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396859-4BDF-4EC6-959F-5ABD63E41735}"/>
              </a:ext>
            </a:extLst>
          </p:cNvPr>
          <p:cNvSpPr/>
          <p:nvPr/>
        </p:nvSpPr>
        <p:spPr>
          <a:xfrm>
            <a:off x="1622789" y="3595169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C0A84C-94C1-4C57-BD63-9FC69FD0927A}"/>
              </a:ext>
            </a:extLst>
          </p:cNvPr>
          <p:cNvSpPr/>
          <p:nvPr/>
        </p:nvSpPr>
        <p:spPr>
          <a:xfrm>
            <a:off x="2079783" y="3140841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E013AF-8650-4B1F-8474-78A72C32854F}"/>
              </a:ext>
            </a:extLst>
          </p:cNvPr>
          <p:cNvSpPr/>
          <p:nvPr/>
        </p:nvSpPr>
        <p:spPr>
          <a:xfrm>
            <a:off x="4479332" y="1899389"/>
            <a:ext cx="444342" cy="444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73C9D6-E7FE-4C8C-AA35-CCC89A1E4CDA}"/>
              </a:ext>
            </a:extLst>
          </p:cNvPr>
          <p:cNvSpPr/>
          <p:nvPr/>
        </p:nvSpPr>
        <p:spPr>
          <a:xfrm>
            <a:off x="2994183" y="4049497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FCAC87-20E9-4BE0-9642-456AD5ABB9AA}"/>
              </a:ext>
            </a:extLst>
          </p:cNvPr>
          <p:cNvSpPr/>
          <p:nvPr/>
        </p:nvSpPr>
        <p:spPr>
          <a:xfrm>
            <a:off x="2536777" y="4508965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D6E03A-726D-4BE8-9ECE-DFC1C286302D}"/>
              </a:ext>
            </a:extLst>
          </p:cNvPr>
          <p:cNvSpPr/>
          <p:nvPr/>
        </p:nvSpPr>
        <p:spPr>
          <a:xfrm>
            <a:off x="2994183" y="4965214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CA1FA6-314F-4F41-AA7D-619A1574A964}"/>
              </a:ext>
            </a:extLst>
          </p:cNvPr>
          <p:cNvSpPr/>
          <p:nvPr/>
        </p:nvSpPr>
        <p:spPr>
          <a:xfrm>
            <a:off x="3449478" y="4508966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2F7DC8-3AE3-4B6C-8DB9-804B1472F6CD}"/>
              </a:ext>
            </a:extLst>
          </p:cNvPr>
          <p:cNvSpPr/>
          <p:nvPr/>
        </p:nvSpPr>
        <p:spPr>
          <a:xfrm>
            <a:off x="2079783" y="5420095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76366DA-F8DE-43FD-B56A-EA9720E44DF0}"/>
              </a:ext>
            </a:extLst>
          </p:cNvPr>
          <p:cNvSpPr/>
          <p:nvPr/>
        </p:nvSpPr>
        <p:spPr>
          <a:xfrm>
            <a:off x="2536777" y="5878441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B8B19C-330C-46BB-B097-9412FDD415FF}"/>
              </a:ext>
            </a:extLst>
          </p:cNvPr>
          <p:cNvSpPr/>
          <p:nvPr/>
        </p:nvSpPr>
        <p:spPr>
          <a:xfrm>
            <a:off x="2079783" y="6331226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0245FD-77E5-4637-9DEC-79CE31A360DE}"/>
              </a:ext>
            </a:extLst>
          </p:cNvPr>
          <p:cNvSpPr/>
          <p:nvPr/>
        </p:nvSpPr>
        <p:spPr>
          <a:xfrm>
            <a:off x="1628257" y="5871650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3FB668-9ED7-447D-9CCB-D055E45E7CE5}"/>
              </a:ext>
            </a:extLst>
          </p:cNvPr>
          <p:cNvSpPr/>
          <p:nvPr/>
        </p:nvSpPr>
        <p:spPr>
          <a:xfrm>
            <a:off x="4370265" y="5424577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28776C-BC24-4586-AE64-154479FD5D19}"/>
              </a:ext>
            </a:extLst>
          </p:cNvPr>
          <p:cNvSpPr/>
          <p:nvPr/>
        </p:nvSpPr>
        <p:spPr>
          <a:xfrm>
            <a:off x="3913991" y="5873348"/>
            <a:ext cx="444342" cy="444431"/>
          </a:xfrm>
          <a:prstGeom prst="rect">
            <a:avLst/>
          </a:prstGeom>
          <a:solidFill>
            <a:srgbClr val="3BFF21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844673-BE93-492A-A880-9B888997BEFE}"/>
              </a:ext>
            </a:extLst>
          </p:cNvPr>
          <p:cNvSpPr/>
          <p:nvPr/>
        </p:nvSpPr>
        <p:spPr>
          <a:xfrm>
            <a:off x="4821349" y="5880071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DEC186-8B32-484F-BC73-267569BE14A9}"/>
              </a:ext>
            </a:extLst>
          </p:cNvPr>
          <p:cNvSpPr/>
          <p:nvPr/>
        </p:nvSpPr>
        <p:spPr>
          <a:xfrm>
            <a:off x="4370265" y="6335709"/>
            <a:ext cx="444342" cy="444431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19B84B-E7F3-4A8D-9D44-4D8562B57095}"/>
              </a:ext>
            </a:extLst>
          </p:cNvPr>
          <p:cNvSpPr txBox="1"/>
          <p:nvPr/>
        </p:nvSpPr>
        <p:spPr>
          <a:xfrm>
            <a:off x="5800663" y="3694272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 hòn đảo: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2E88B95-AFB6-40B9-96A6-368194786D49}"/>
              </a:ext>
            </a:extLst>
          </p:cNvPr>
          <p:cNvSpPr/>
          <p:nvPr/>
        </p:nvSpPr>
        <p:spPr>
          <a:xfrm>
            <a:off x="7376162" y="3712848"/>
            <a:ext cx="373378" cy="444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710376-D539-4210-9C69-79FFE7CFB58E}"/>
              </a:ext>
            </a:extLst>
          </p:cNvPr>
          <p:cNvSpPr/>
          <p:nvPr/>
        </p:nvSpPr>
        <p:spPr>
          <a:xfrm>
            <a:off x="7376162" y="3703082"/>
            <a:ext cx="373378" cy="444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32784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7.40741E-7 L -0.19675 0.2469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44" y="1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675 0.24699 L -0.15951 0.2474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2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0.03737 0.00023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2.96296E-6 L 0.03763 -0.00046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9" y="-4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33333E-6 L 0.03737 0.00023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48148E-6 L 0.0375 -0.0004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9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BFF21"/>
                                      </p:to>
                                    </p:animClr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BFF21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6029 0.24699 L -0.01029 0.24699 L -0.19844 0.31204 L -0.00977 0.31204 L -0.19844 0.38102 L -0.12201 0.38009 " pathEditMode="relative" rAng="0" ptsTypes="AAAAAA">
                                      <p:cBhvr>
                                        <p:cTn id="6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669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33333E-6 L 0.03763 3.33333E-6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0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4.81481E-6 L 0.03763 -0.00046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L 0.0375 0.00047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23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48148E-6 L 0.0375 0.00046 " pathEditMode="relative" rAng="0" ptsTypes="AA">
                                      <p:cBhvr>
                                        <p:cTn id="9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23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201 0.38009 L -0.08451 0.38055 " pathEditMode="relative" rAng="0" ptsTypes="AA">
                                      <p:cBhvr>
                                        <p:cTn id="9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63 4.81481E-6 L 0.075 -0.00023 " pathEditMode="relative" rAng="0" ptsTypes="AA">
                                      <p:cBhvr>
                                        <p:cTn id="10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0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37 -0.00046 L 0.07487 -4.81481E-6 " pathEditMode="relative" rAng="0" ptsTypes="AA">
                                      <p:cBhvr>
                                        <p:cTn id="10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8" y="-23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63 -0.00046 L 0.07513 0.00047 " pathEditMode="relative" rAng="0" ptsTypes="AA">
                                      <p:cBhvr>
                                        <p:cTn id="10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6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5 0.00046 L 0.075 -0.00046 " pathEditMode="relative" rAng="0" ptsTypes="AA">
                                      <p:cBhvr>
                                        <p:cTn id="10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46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451 0.38055 L -0.04688 0.38009 " pathEditMode="relative" rAng="0" ptsTypes="AA">
                                      <p:cBhvr>
                                        <p:cTn id="10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 -0.00186 L 0.075 0.13472 L 0.0013 0.13472 L 0.0013 0.06713 L 0.00091 0.06713 " pathEditMode="relative" ptsTypes="AAAAA">
                                      <p:cBhvr>
                                        <p:cTn id="11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 0.00047 L 0.075 0.13519 L -2.08333E-6 0.13519 L -2.08333E-6 0.06528 L -2.08333E-6 0.06621 " pathEditMode="relative" rAng="0" ptsTypes="AAAAA">
                                      <p:cBhvr>
                                        <p:cTn id="1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50" y="6736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474 -0.00092 L 0.07474 0.13311 L 0.00052 0.13311 L -0.00026 0.06644 L 0.00013 0.06644 " pathEditMode="relative" rAng="0" ptsTypes="AAAAA">
                                      <p:cBhvr>
                                        <p:cTn id="11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50" y="6690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 -0.00092 L 0.075 0.13171 L -0.00039 0.13171 L -0.00039 0.06644 L -2.08333E-6 0.06644 " pathEditMode="relative" rAng="0" ptsTypes="AAAAA">
                                      <p:cBhvr>
                                        <p:cTn id="11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76" y="6620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0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53 0.3794 L -0.04753 0.51435 L -0.12253 0.51435 L -0.12253 0.44676 L -0.12175 0.44676 " pathEditMode="relative" rAng="0" ptsTypes="AAAAA">
                                      <p:cBhvr>
                                        <p:cTn id="1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50" y="6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0" presetClass="path" presetSubtype="0" accel="50000" decel="5000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318 0.44745 L -0.08516 0.38194 L -0.00951 0.38194 L -0.19766 0.44653 L -0.00951 0.44653 L -0.19766 0.51319 L -0.01016 0.51319 L -0.19714 0.57986 L -0.19714 0.58102 " pathEditMode="relative" rAng="0" ptsTypes="AAAAAAAAA">
                                      <p:cBhvr>
                                        <p:cTn id="1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3403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000"/>
                            </p:stCondLst>
                            <p:childTnLst>
                              <p:par>
                                <p:cTn id="1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path" presetSubtype="0" accel="50000" decel="5000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714 0.58102 L -0.00964 0.58102 " pathEditMode="relative" rAng="0" ptsTypes="AA">
                                      <p:cBhvr>
                                        <p:cTn id="15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75" y="0"/>
                                    </p:animMotion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"/>
                            </p:stCondLst>
                            <p:childTnLst>
                              <p:par>
                                <p:cTn id="1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7" grpId="0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2" grpId="6" animBg="1"/>
      <p:bldP spid="12" grpId="7" animBg="1"/>
      <p:bldP spid="12" grpId="8" animBg="1"/>
      <p:bldP spid="14" grpId="0" animBg="1"/>
      <p:bldP spid="14" grpId="1" animBg="1"/>
      <p:bldP spid="14" grpId="2" animBg="1"/>
      <p:bldP spid="14" grpId="3" animBg="1"/>
      <p:bldP spid="14" grpId="4" animBg="1"/>
      <p:bldP spid="16" grpId="0" animBg="1"/>
      <p:bldP spid="16" grpId="1" animBg="1"/>
      <p:bldP spid="16" grpId="2" animBg="1"/>
      <p:bldP spid="16" grpId="3" animBg="1"/>
      <p:bldP spid="16" grpId="4" animBg="1"/>
      <p:bldP spid="17" grpId="0" animBg="1"/>
      <p:bldP spid="17" grpId="1" animBg="1"/>
      <p:bldP spid="17" grpId="2" animBg="1"/>
      <p:bldP spid="17" grpId="3" animBg="1"/>
      <p:bldP spid="17" grpId="4" animBg="1"/>
      <p:bldP spid="19" grpId="0" animBg="1"/>
      <p:bldP spid="19" grpId="1" animBg="1"/>
      <p:bldP spid="19" grpId="2" animBg="1"/>
      <p:bldP spid="19" grpId="3" animBg="1"/>
      <p:bldP spid="19" grpId="4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BC28A8F-85BF-4C03-A361-AB675812E608}"/>
              </a:ext>
            </a:extLst>
          </p:cNvPr>
          <p:cNvSpPr txBox="1">
            <a:spLocks/>
          </p:cNvSpPr>
          <p:nvPr/>
        </p:nvSpPr>
        <p:spPr>
          <a:xfrm>
            <a:off x="556592" y="1122361"/>
            <a:ext cx="5143168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3: Algorithm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E4430F33-0610-4A1E-A18B-0F56DD2142E6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D256516-0279-494B-8120-2E1623E28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3494" y="2193112"/>
            <a:ext cx="9144000" cy="4664888"/>
          </a:xfrm>
        </p:spPr>
        <p:txBody>
          <a:bodyPr/>
          <a:lstStyle/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Count = 0 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for Element in Matrix: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if Element == 1: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stack = [vị trí element]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Element = “X”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flag = True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while stack: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x, y = stack.pop()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for 4 around-element: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	if around-element == 1: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		stack.append(vị trí around-element)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		around-element = “X”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	if around-element out of bound: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		flag = False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if flag: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			Cound += 1</a:t>
            </a:r>
          </a:p>
          <a:p>
            <a:pPr algn="just" defTabSz="457200">
              <a:spcBef>
                <a:spcPts val="0"/>
              </a:spcBef>
            </a:pPr>
            <a:r>
              <a:rPr lang="en-US" sz="1600">
                <a:latin typeface="Consolas" panose="020B0609020204030204" pitchFamily="49" charset="0"/>
              </a:rPr>
              <a:t>return Count</a:t>
            </a:r>
            <a:endParaRPr lang="en-US" sz="16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CABCFE-EC34-4ADD-8B9F-04E489FB5CAD}"/>
              </a:ext>
            </a:extLst>
          </p:cNvPr>
          <p:cNvSpPr txBox="1"/>
          <p:nvPr/>
        </p:nvSpPr>
        <p:spPr>
          <a:xfrm>
            <a:off x="1270781" y="1731447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 dụng DFS:</a:t>
            </a:r>
          </a:p>
        </p:txBody>
      </p:sp>
    </p:spTree>
    <p:extLst>
      <p:ext uri="{BB962C8B-B14F-4D97-AF65-F5344CB8AC3E}">
        <p14:creationId xmlns:p14="http://schemas.microsoft.com/office/powerpoint/2010/main" val="195340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885AB-B05A-4387-A3DB-FC4596672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6881"/>
            <a:ext cx="9144000" cy="2306637"/>
          </a:xfrm>
        </p:spPr>
        <p:txBody>
          <a:bodyPr/>
          <a:lstStyle/>
          <a:p>
            <a:r>
              <a:rPr lang="en-US" sz="5400">
                <a:latin typeface="Sitka Text Semibold" panose="020B0604020202020204" pitchFamily="2" charset="0"/>
              </a:rPr>
              <a:t>Cảm ơn thầy cô và các bạn</a:t>
            </a:r>
            <a:br>
              <a:rPr lang="en-US" sz="5400">
                <a:latin typeface="Sitka Text Semibold" panose="020B0604020202020204" pitchFamily="2" charset="0"/>
              </a:rPr>
            </a:br>
            <a:r>
              <a:rPr lang="en-US" sz="5400">
                <a:latin typeface="Sitka Text Semibold" panose="020B0604020202020204" pitchFamily="2" charset="0"/>
              </a:rPr>
              <a:t>đã lắng nghe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984192-7B84-40CB-9CDD-B056C57F998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3547" y="2849977"/>
            <a:ext cx="4254044" cy="3801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943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857C735-631F-4888-8542-16B6EC645A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 hidden="1">
            <a:extLst>
              <a:ext uri="{FF2B5EF4-FFF2-40B4-BE49-F238E27FC236}">
                <a16:creationId xmlns:a16="http://schemas.microsoft.com/office/drawing/2014/main" id="{96209265-E5C6-45B6-8F32-A7BBE1F3C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indoor, person, standing&#10;&#10;Description automatically generated">
            <a:extLst>
              <a:ext uri="{FF2B5EF4-FFF2-40B4-BE49-F238E27FC236}">
                <a16:creationId xmlns:a16="http://schemas.microsoft.com/office/drawing/2014/main" id="{A42CFAAE-5517-4780-81EF-B5597226F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347" y="0"/>
            <a:ext cx="4665306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D2AA68-E27E-4A6C-9C6A-8C2B3E142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956" y="5111269"/>
            <a:ext cx="876714" cy="30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2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92A9-EDC6-4C41-B864-8228474543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DAD226-75A9-4427-80FE-319FE79D00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erson playing a piano&#10;&#10;Description automatically generated with low confidence">
            <a:extLst>
              <a:ext uri="{FF2B5EF4-FFF2-40B4-BE49-F238E27FC236}">
                <a16:creationId xmlns:a16="http://schemas.microsoft.com/office/drawing/2014/main" id="{0BA749C8-0339-4A97-8529-57FC1743E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4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4D860B3-E9A3-4E79-AF1F-5476FDBFB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9963" y="715695"/>
            <a:ext cx="5412073" cy="567185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D3359718-9CFE-4993-9902-87E6ABB10200}"/>
              </a:ext>
            </a:extLst>
          </p:cNvPr>
          <p:cNvGrpSpPr/>
          <p:nvPr/>
        </p:nvGrpSpPr>
        <p:grpSpPr>
          <a:xfrm>
            <a:off x="2789205" y="2253094"/>
            <a:ext cx="2731300" cy="1173447"/>
            <a:chOff x="2789205" y="2253094"/>
            <a:chExt cx="2731300" cy="1173447"/>
          </a:xfrm>
        </p:grpSpPr>
        <p:pic>
          <p:nvPicPr>
            <p:cNvPr id="25" name="Graphic 24">
              <a:extLst>
                <a:ext uri="{FF2B5EF4-FFF2-40B4-BE49-F238E27FC236}">
                  <a16:creationId xmlns:a16="http://schemas.microsoft.com/office/drawing/2014/main" id="{118FB0D6-BC1E-46CC-8077-DB5990A46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89205" y="2253094"/>
              <a:ext cx="2731300" cy="1173447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00CF48E-9EA0-454B-BA22-1DDED1AC62EF}"/>
                </a:ext>
              </a:extLst>
            </p:cNvPr>
            <p:cNvSpPr txBox="1"/>
            <p:nvPr/>
          </p:nvSpPr>
          <p:spPr>
            <a:xfrm>
              <a:off x="3464150" y="2286863"/>
              <a:ext cx="15520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DECOMPOSING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0D2FF9-FBE8-4A60-BA2B-F6D37FCD340B}"/>
              </a:ext>
            </a:extLst>
          </p:cNvPr>
          <p:cNvGrpSpPr/>
          <p:nvPr/>
        </p:nvGrpSpPr>
        <p:grpSpPr>
          <a:xfrm>
            <a:off x="6767748" y="2090388"/>
            <a:ext cx="2731300" cy="1265235"/>
            <a:chOff x="6767748" y="2090388"/>
            <a:chExt cx="2731300" cy="1265235"/>
          </a:xfrm>
        </p:grpSpPr>
        <p:pic>
          <p:nvPicPr>
            <p:cNvPr id="32" name="Graphic 31">
              <a:extLst>
                <a:ext uri="{FF2B5EF4-FFF2-40B4-BE49-F238E27FC236}">
                  <a16:creationId xmlns:a16="http://schemas.microsoft.com/office/drawing/2014/main" id="{756B5286-319A-47F8-83A6-52839F5F6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767748" y="2090388"/>
              <a:ext cx="2731300" cy="126523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B01613E-1883-4A7B-9A6E-F291EF0C5DFE}"/>
                </a:ext>
              </a:extLst>
            </p:cNvPr>
            <p:cNvSpPr txBox="1"/>
            <p:nvPr/>
          </p:nvSpPr>
          <p:spPr>
            <a:xfrm>
              <a:off x="7194884" y="2253094"/>
              <a:ext cx="15039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ABSTRACTION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E302D1A-B083-42D7-B828-F0B93E71A0DA}"/>
              </a:ext>
            </a:extLst>
          </p:cNvPr>
          <p:cNvGrpSpPr/>
          <p:nvPr/>
        </p:nvGrpSpPr>
        <p:grpSpPr>
          <a:xfrm>
            <a:off x="1880058" y="4492438"/>
            <a:ext cx="2547563" cy="1265456"/>
            <a:chOff x="1880058" y="4492438"/>
            <a:chExt cx="2547563" cy="1265456"/>
          </a:xfrm>
        </p:grpSpPr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C776B08-F04C-48C6-B564-331EE2A18A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880058" y="4492438"/>
              <a:ext cx="2547563" cy="1265456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2B44F37-818D-471E-A685-9960ADCE5FA7}"/>
                </a:ext>
              </a:extLst>
            </p:cNvPr>
            <p:cNvSpPr txBox="1"/>
            <p:nvPr/>
          </p:nvSpPr>
          <p:spPr>
            <a:xfrm>
              <a:off x="2063686" y="4645434"/>
              <a:ext cx="14510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PATTERN</a:t>
              </a:r>
            </a:p>
            <a:p>
              <a:r>
                <a:rPr lang="en-US">
                  <a:solidFill>
                    <a:schemeClr val="bg1"/>
                  </a:solidFill>
                </a:rPr>
                <a:t>RECOGNITION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6489743-66B8-44F6-B6B9-70336AB2B8AA}"/>
              </a:ext>
            </a:extLst>
          </p:cNvPr>
          <p:cNvGrpSpPr/>
          <p:nvPr/>
        </p:nvGrpSpPr>
        <p:grpSpPr>
          <a:xfrm>
            <a:off x="7194883" y="5310554"/>
            <a:ext cx="2587205" cy="1155293"/>
            <a:chOff x="7194883" y="5310554"/>
            <a:chExt cx="2587205" cy="1155293"/>
          </a:xfrm>
        </p:grpSpPr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657545D8-1326-49F7-BC9F-77F4BBD2C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194883" y="5310554"/>
              <a:ext cx="2587205" cy="1155293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81621CC-720F-44FA-BE74-65560AB8D090}"/>
                </a:ext>
              </a:extLst>
            </p:cNvPr>
            <p:cNvSpPr txBox="1"/>
            <p:nvPr/>
          </p:nvSpPr>
          <p:spPr>
            <a:xfrm>
              <a:off x="7946857" y="5450117"/>
              <a:ext cx="13708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ALGORITHMS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9461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3580" y="1122361"/>
            <a:ext cx="9805149" cy="547411"/>
          </a:xfrm>
        </p:spPr>
        <p:txBody>
          <a:bodyPr/>
          <a:lstStyle/>
          <a:p>
            <a:r>
              <a:rPr lang="en-US" sz="4000"/>
              <a:t>Tại sao nên dùng computational thinking?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83F2473-26F6-4063-A874-B3FC9BFD22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191718"/>
              </p:ext>
            </p:extLst>
          </p:nvPr>
        </p:nvGraphicFramePr>
        <p:xfrm>
          <a:off x="1431235" y="2126241"/>
          <a:ext cx="9329530" cy="39565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5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989A45C0-5855-41EA-90C8-19DA31057278}"/>
              </a:ext>
            </a:extLst>
          </p:cNvPr>
          <p:cNvGrpSpPr/>
          <p:nvPr/>
        </p:nvGrpSpPr>
        <p:grpSpPr>
          <a:xfrm>
            <a:off x="1484667" y="4062885"/>
            <a:ext cx="10021533" cy="2367098"/>
            <a:chOff x="1484667" y="4062885"/>
            <a:chExt cx="10021533" cy="2367098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E91F0334-3246-4E6A-9DDE-45C38FCCF00A}"/>
                </a:ext>
              </a:extLst>
            </p:cNvPr>
            <p:cNvGrpSpPr/>
            <p:nvPr/>
          </p:nvGrpSpPr>
          <p:grpSpPr>
            <a:xfrm>
              <a:off x="1484667" y="4062885"/>
              <a:ext cx="10021533" cy="2367098"/>
              <a:chOff x="1484667" y="4062885"/>
              <a:chExt cx="10021533" cy="2367098"/>
            </a:xfrm>
          </p:grpSpPr>
          <p:pic>
            <p:nvPicPr>
              <p:cNvPr id="37" name="Graphic 36">
                <a:extLst>
                  <a:ext uri="{FF2B5EF4-FFF2-40B4-BE49-F238E27FC236}">
                    <a16:creationId xmlns:a16="http://schemas.microsoft.com/office/drawing/2014/main" id="{68CF3432-3970-47B2-BB1B-EF45C74075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484667" y="4062885"/>
                <a:ext cx="1928798" cy="790575"/>
              </a:xfrm>
              <a:prstGeom prst="rect">
                <a:avLst/>
              </a:prstGeom>
            </p:spPr>
          </p:pic>
          <p:pic>
            <p:nvPicPr>
              <p:cNvPr id="61" name="Graphic 60">
                <a:extLst>
                  <a:ext uri="{FF2B5EF4-FFF2-40B4-BE49-F238E27FC236}">
                    <a16:creationId xmlns:a16="http://schemas.microsoft.com/office/drawing/2014/main" id="{A44E6DC6-8830-435F-B3D0-340CC1060B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432543" y="4549667"/>
                <a:ext cx="1351477" cy="1880316"/>
              </a:xfrm>
              <a:prstGeom prst="rect">
                <a:avLst/>
              </a:prstGeom>
            </p:spPr>
          </p:pic>
          <p:sp>
            <p:nvSpPr>
              <p:cNvPr id="64" name="Pentagon 41">
                <a:extLst>
                  <a:ext uri="{FF2B5EF4-FFF2-40B4-BE49-F238E27FC236}">
                    <a16:creationId xmlns:a16="http://schemas.microsoft.com/office/drawing/2014/main" id="{EF0C814F-D138-4E01-92E8-3CFD803B967B}"/>
                  </a:ext>
                </a:extLst>
              </p:cNvPr>
              <p:cNvSpPr/>
              <p:nvPr/>
            </p:nvSpPr>
            <p:spPr>
              <a:xfrm>
                <a:off x="4809698" y="5720432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rgbClr val="35353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V.v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03759C5-4B67-4459-83E6-18F653EEDB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58102" y="5791321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dirty="0">
                  <a:solidFill>
                    <a:srgbClr val="464646"/>
                  </a:solidFill>
                  <a:latin typeface="Calibri"/>
                </a:rPr>
                <a:t>7</a:t>
              </a:r>
              <a:endPara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7A9DEE0-3066-4B6E-97AC-2C77B3EE2F57}"/>
              </a:ext>
            </a:extLst>
          </p:cNvPr>
          <p:cNvGrpSpPr/>
          <p:nvPr/>
        </p:nvGrpSpPr>
        <p:grpSpPr>
          <a:xfrm>
            <a:off x="1962713" y="1181417"/>
            <a:ext cx="9543487" cy="1500990"/>
            <a:chOff x="1962713" y="1181417"/>
            <a:chExt cx="9543487" cy="150099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34ECE77C-0535-4577-9E6E-B50504C0E219}"/>
                </a:ext>
              </a:extLst>
            </p:cNvPr>
            <p:cNvGrpSpPr/>
            <p:nvPr/>
          </p:nvGrpSpPr>
          <p:grpSpPr>
            <a:xfrm>
              <a:off x="1962713" y="1181417"/>
              <a:ext cx="9543487" cy="1500990"/>
              <a:chOff x="1962713" y="1181417"/>
              <a:chExt cx="9543487" cy="1500990"/>
            </a:xfrm>
          </p:grpSpPr>
          <p:sp>
            <p:nvSpPr>
              <p:cNvPr id="18" name="ShapeNameChangedByPowerUser6"/>
              <p:cNvSpPr/>
              <p:nvPr/>
            </p:nvSpPr>
            <p:spPr>
              <a:xfrm rot="10800000">
                <a:off x="1962713" y="2358131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" name="Pentagon 5"/>
              <p:cNvSpPr/>
              <p:nvPr/>
            </p:nvSpPr>
            <p:spPr>
              <a:xfrm>
                <a:off x="4809698" y="1181417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Brute-force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1" name="Freeform 30"/>
              <p:cNvSpPr/>
              <p:nvPr/>
            </p:nvSpPr>
            <p:spPr>
              <a:xfrm>
                <a:off x="3426011" y="1194801"/>
                <a:ext cx="1364400" cy="1487606"/>
              </a:xfrm>
              <a:custGeom>
                <a:avLst/>
                <a:gdLst>
                  <a:gd name="connsiteX0" fmla="*/ 1364776 w 1364776"/>
                  <a:gd name="connsiteY0" fmla="*/ 0 h 1487606"/>
                  <a:gd name="connsiteX1" fmla="*/ 1364776 w 1364776"/>
                  <a:gd name="connsiteY1" fmla="*/ 709684 h 1487606"/>
                  <a:gd name="connsiteX2" fmla="*/ 0 w 1364776"/>
                  <a:gd name="connsiteY2" fmla="*/ 1487606 h 1487606"/>
                  <a:gd name="connsiteX3" fmla="*/ 0 w 1364776"/>
                  <a:gd name="connsiteY3" fmla="*/ 1160060 h 1487606"/>
                  <a:gd name="connsiteX4" fmla="*/ 1364776 w 1364776"/>
                  <a:gd name="connsiteY4" fmla="*/ 0 h 1487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776" h="1487606">
                    <a:moveTo>
                      <a:pt x="1364776" y="0"/>
                    </a:moveTo>
                    <a:lnTo>
                      <a:pt x="1364776" y="709684"/>
                    </a:lnTo>
                    <a:lnTo>
                      <a:pt x="0" y="1487606"/>
                    </a:lnTo>
                    <a:lnTo>
                      <a:pt x="0" y="1160060"/>
                    </a:lnTo>
                    <a:lnTo>
                      <a:pt x="13647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0" name="Oval 49"/>
            <p:cNvSpPr>
              <a:spLocks noChangeAspect="1"/>
            </p:cNvSpPr>
            <p:nvPr/>
          </p:nvSpPr>
          <p:spPr>
            <a:xfrm>
              <a:off x="10530204" y="1242304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2DA2B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DFCC6E5-FE02-49C5-957A-33167B3168B0}"/>
              </a:ext>
            </a:extLst>
          </p:cNvPr>
          <p:cNvGrpSpPr/>
          <p:nvPr/>
        </p:nvGrpSpPr>
        <p:grpSpPr>
          <a:xfrm>
            <a:off x="1962544" y="1953555"/>
            <a:ext cx="9543656" cy="1105270"/>
            <a:chOff x="1962544" y="1953555"/>
            <a:chExt cx="9543656" cy="110527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01C32E3-3D88-475E-B74A-B1DDF680F931}"/>
                </a:ext>
              </a:extLst>
            </p:cNvPr>
            <p:cNvGrpSpPr/>
            <p:nvPr/>
          </p:nvGrpSpPr>
          <p:grpSpPr>
            <a:xfrm>
              <a:off x="1962544" y="1953555"/>
              <a:ext cx="9543656" cy="1105270"/>
              <a:chOff x="1962544" y="1953555"/>
              <a:chExt cx="9543656" cy="1105270"/>
            </a:xfrm>
          </p:grpSpPr>
          <p:sp>
            <p:nvSpPr>
              <p:cNvPr id="19" name="ShapeNameChangedByPowerUser5"/>
              <p:cNvSpPr/>
              <p:nvPr/>
            </p:nvSpPr>
            <p:spPr>
              <a:xfrm rot="10800000">
                <a:off x="1962544" y="2734549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3" name="Pentagon 12"/>
              <p:cNvSpPr/>
              <p:nvPr/>
            </p:nvSpPr>
            <p:spPr>
              <a:xfrm>
                <a:off x="4809698" y="1953555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Divide and Conquer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4" name="Freeform 33"/>
              <p:cNvSpPr/>
              <p:nvPr/>
            </p:nvSpPr>
            <p:spPr>
              <a:xfrm>
                <a:off x="3426011" y="1959602"/>
                <a:ext cx="1364400" cy="1095565"/>
              </a:xfrm>
              <a:custGeom>
                <a:avLst/>
                <a:gdLst>
                  <a:gd name="connsiteX0" fmla="*/ 1351128 w 1351128"/>
                  <a:gd name="connsiteY0" fmla="*/ 0 h 1105468"/>
                  <a:gd name="connsiteX1" fmla="*/ 1351128 w 1351128"/>
                  <a:gd name="connsiteY1" fmla="*/ 696036 h 1105468"/>
                  <a:gd name="connsiteX2" fmla="*/ 0 w 1351128"/>
                  <a:gd name="connsiteY2" fmla="*/ 1105468 h 1105468"/>
                  <a:gd name="connsiteX3" fmla="*/ 0 w 1351128"/>
                  <a:gd name="connsiteY3" fmla="*/ 777922 h 1105468"/>
                  <a:gd name="connsiteX4" fmla="*/ 1351128 w 1351128"/>
                  <a:gd name="connsiteY4" fmla="*/ 0 h 1105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1128" h="1105468">
                    <a:moveTo>
                      <a:pt x="1351128" y="0"/>
                    </a:moveTo>
                    <a:lnTo>
                      <a:pt x="1351128" y="696036"/>
                    </a:lnTo>
                    <a:lnTo>
                      <a:pt x="0" y="1105468"/>
                    </a:lnTo>
                    <a:lnTo>
                      <a:pt x="0" y="777922"/>
                    </a:lnTo>
                    <a:lnTo>
                      <a:pt x="13511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1" name="Oval 50"/>
            <p:cNvSpPr>
              <a:spLocks noChangeAspect="1"/>
            </p:cNvSpPr>
            <p:nvPr/>
          </p:nvSpPr>
          <p:spPr>
            <a:xfrm>
              <a:off x="10530204" y="2024444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DA1F28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90D864D-F783-4D0C-B353-1C836B6977B8}"/>
              </a:ext>
            </a:extLst>
          </p:cNvPr>
          <p:cNvGrpSpPr/>
          <p:nvPr/>
        </p:nvGrpSpPr>
        <p:grpSpPr>
          <a:xfrm>
            <a:off x="1962375" y="2704427"/>
            <a:ext cx="9543825" cy="709551"/>
            <a:chOff x="1962375" y="2704427"/>
            <a:chExt cx="9543825" cy="709551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87AC3368-C62A-47C9-8552-E395F61F015E}"/>
                </a:ext>
              </a:extLst>
            </p:cNvPr>
            <p:cNvGrpSpPr/>
            <p:nvPr/>
          </p:nvGrpSpPr>
          <p:grpSpPr>
            <a:xfrm>
              <a:off x="1962375" y="2704427"/>
              <a:ext cx="9543825" cy="709551"/>
              <a:chOff x="1962375" y="2704427"/>
              <a:chExt cx="9543825" cy="709551"/>
            </a:xfrm>
          </p:grpSpPr>
          <p:sp>
            <p:nvSpPr>
              <p:cNvPr id="20" name="ShapeNameChangedByPowerUser4"/>
              <p:cNvSpPr/>
              <p:nvPr/>
            </p:nvSpPr>
            <p:spPr>
              <a:xfrm rot="10800000">
                <a:off x="1962375" y="3089701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4" name="Pentagon 13"/>
              <p:cNvSpPr/>
              <p:nvPr/>
            </p:nvSpPr>
            <p:spPr>
              <a:xfrm>
                <a:off x="4809698" y="2704427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Greedy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8" name="Freeform 37"/>
              <p:cNvSpPr/>
              <p:nvPr/>
            </p:nvSpPr>
            <p:spPr>
              <a:xfrm>
                <a:off x="3432544" y="2712450"/>
                <a:ext cx="1350335" cy="701528"/>
              </a:xfrm>
              <a:custGeom>
                <a:avLst/>
                <a:gdLst>
                  <a:gd name="connsiteX0" fmla="*/ 1350335 w 1350335"/>
                  <a:gd name="connsiteY0" fmla="*/ 0 h 691116"/>
                  <a:gd name="connsiteX1" fmla="*/ 1350335 w 1350335"/>
                  <a:gd name="connsiteY1" fmla="*/ 691116 h 691116"/>
                  <a:gd name="connsiteX2" fmla="*/ 0 w 1350335"/>
                  <a:gd name="connsiteY2" fmla="*/ 691116 h 691116"/>
                  <a:gd name="connsiteX3" fmla="*/ 0 w 1350335"/>
                  <a:gd name="connsiteY3" fmla="*/ 382772 h 691116"/>
                  <a:gd name="connsiteX4" fmla="*/ 1350335 w 1350335"/>
                  <a:gd name="connsiteY4" fmla="*/ 0 h 691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0335" h="691116">
                    <a:moveTo>
                      <a:pt x="1350335" y="0"/>
                    </a:moveTo>
                    <a:lnTo>
                      <a:pt x="1350335" y="691116"/>
                    </a:lnTo>
                    <a:lnTo>
                      <a:pt x="0" y="691116"/>
                    </a:lnTo>
                    <a:lnTo>
                      <a:pt x="0" y="382772"/>
                    </a:lnTo>
                    <a:lnTo>
                      <a:pt x="13503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10530204" y="2775667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EB641B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413737B-4BC5-4E45-AAFD-63E8BF1933E4}"/>
              </a:ext>
            </a:extLst>
          </p:cNvPr>
          <p:cNvGrpSpPr/>
          <p:nvPr/>
        </p:nvGrpSpPr>
        <p:grpSpPr>
          <a:xfrm>
            <a:off x="1962375" y="3444021"/>
            <a:ext cx="9543825" cy="709551"/>
            <a:chOff x="1962375" y="3444021"/>
            <a:chExt cx="9543825" cy="709551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A362F26-11CD-4D5B-84F5-AF96B384144D}"/>
                </a:ext>
              </a:extLst>
            </p:cNvPr>
            <p:cNvGrpSpPr/>
            <p:nvPr/>
          </p:nvGrpSpPr>
          <p:grpSpPr>
            <a:xfrm>
              <a:off x="1962375" y="3444021"/>
              <a:ext cx="9543825" cy="709551"/>
              <a:chOff x="1962375" y="3444021"/>
              <a:chExt cx="9543825" cy="709551"/>
            </a:xfrm>
          </p:grpSpPr>
          <p:sp>
            <p:nvSpPr>
              <p:cNvPr id="41" name="ShapeNameChangedByPowerUser4"/>
              <p:cNvSpPr/>
              <p:nvPr/>
            </p:nvSpPr>
            <p:spPr>
              <a:xfrm rot="10800000" flipV="1">
                <a:off x="1962375" y="3444022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4" name="Pentagon 43"/>
              <p:cNvSpPr/>
              <p:nvPr/>
            </p:nvSpPr>
            <p:spPr>
              <a:xfrm>
                <a:off x="4809698" y="3444021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Dynamic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7" name="Freeform 46"/>
              <p:cNvSpPr/>
              <p:nvPr/>
            </p:nvSpPr>
            <p:spPr>
              <a:xfrm flipV="1">
                <a:off x="3432544" y="3444021"/>
                <a:ext cx="1350335" cy="701528"/>
              </a:xfrm>
              <a:custGeom>
                <a:avLst/>
                <a:gdLst>
                  <a:gd name="connsiteX0" fmla="*/ 1350335 w 1350335"/>
                  <a:gd name="connsiteY0" fmla="*/ 0 h 691116"/>
                  <a:gd name="connsiteX1" fmla="*/ 1350335 w 1350335"/>
                  <a:gd name="connsiteY1" fmla="*/ 691116 h 691116"/>
                  <a:gd name="connsiteX2" fmla="*/ 0 w 1350335"/>
                  <a:gd name="connsiteY2" fmla="*/ 691116 h 691116"/>
                  <a:gd name="connsiteX3" fmla="*/ 0 w 1350335"/>
                  <a:gd name="connsiteY3" fmla="*/ 382772 h 691116"/>
                  <a:gd name="connsiteX4" fmla="*/ 1350335 w 1350335"/>
                  <a:gd name="connsiteY4" fmla="*/ 0 h 691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0335" h="691116">
                    <a:moveTo>
                      <a:pt x="1350335" y="0"/>
                    </a:moveTo>
                    <a:lnTo>
                      <a:pt x="1350335" y="691116"/>
                    </a:lnTo>
                    <a:lnTo>
                      <a:pt x="0" y="691116"/>
                    </a:lnTo>
                    <a:lnTo>
                      <a:pt x="0" y="382772"/>
                    </a:lnTo>
                    <a:lnTo>
                      <a:pt x="13503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3" name="Oval 52"/>
            <p:cNvSpPr>
              <a:spLocks noChangeAspect="1"/>
            </p:cNvSpPr>
            <p:nvPr/>
          </p:nvSpPr>
          <p:spPr>
            <a:xfrm>
              <a:off x="10530204" y="3518946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39639D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C7B012E-A1C4-41CF-AE32-A6D63144C2F1}"/>
              </a:ext>
            </a:extLst>
          </p:cNvPr>
          <p:cNvGrpSpPr/>
          <p:nvPr/>
        </p:nvGrpSpPr>
        <p:grpSpPr>
          <a:xfrm>
            <a:off x="1962544" y="3799174"/>
            <a:ext cx="9543656" cy="1115903"/>
            <a:chOff x="1962544" y="3799174"/>
            <a:chExt cx="9543656" cy="1115903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D8319E8-C8B6-4873-9BEF-8463150AD9B1}"/>
                </a:ext>
              </a:extLst>
            </p:cNvPr>
            <p:cNvGrpSpPr/>
            <p:nvPr/>
          </p:nvGrpSpPr>
          <p:grpSpPr>
            <a:xfrm>
              <a:off x="1962544" y="3799174"/>
              <a:ext cx="9543656" cy="1115903"/>
              <a:chOff x="1962544" y="3799174"/>
              <a:chExt cx="9543656" cy="1115903"/>
            </a:xfrm>
          </p:grpSpPr>
          <p:sp>
            <p:nvSpPr>
              <p:cNvPr id="40" name="ShapeNameChangedByPowerUser5"/>
              <p:cNvSpPr/>
              <p:nvPr/>
            </p:nvSpPr>
            <p:spPr>
              <a:xfrm rot="10800000" flipV="1">
                <a:off x="1962544" y="3799174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3" name="Pentagon 42"/>
              <p:cNvSpPr/>
              <p:nvPr/>
            </p:nvSpPr>
            <p:spPr>
              <a:xfrm>
                <a:off x="4809698" y="4205526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Branch and Bound	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6" name="Freeform 45"/>
              <p:cNvSpPr/>
              <p:nvPr/>
            </p:nvSpPr>
            <p:spPr>
              <a:xfrm flipV="1">
                <a:off x="3426011" y="3802832"/>
                <a:ext cx="1364400" cy="1095565"/>
              </a:xfrm>
              <a:custGeom>
                <a:avLst/>
                <a:gdLst>
                  <a:gd name="connsiteX0" fmla="*/ 1351128 w 1351128"/>
                  <a:gd name="connsiteY0" fmla="*/ 0 h 1105468"/>
                  <a:gd name="connsiteX1" fmla="*/ 1351128 w 1351128"/>
                  <a:gd name="connsiteY1" fmla="*/ 696036 h 1105468"/>
                  <a:gd name="connsiteX2" fmla="*/ 0 w 1351128"/>
                  <a:gd name="connsiteY2" fmla="*/ 1105468 h 1105468"/>
                  <a:gd name="connsiteX3" fmla="*/ 0 w 1351128"/>
                  <a:gd name="connsiteY3" fmla="*/ 777922 h 1105468"/>
                  <a:gd name="connsiteX4" fmla="*/ 1351128 w 1351128"/>
                  <a:gd name="connsiteY4" fmla="*/ 0 h 1105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1128" h="1105468">
                    <a:moveTo>
                      <a:pt x="1351128" y="0"/>
                    </a:moveTo>
                    <a:lnTo>
                      <a:pt x="1351128" y="696036"/>
                    </a:lnTo>
                    <a:lnTo>
                      <a:pt x="0" y="1105468"/>
                    </a:lnTo>
                    <a:lnTo>
                      <a:pt x="0" y="777922"/>
                    </a:lnTo>
                    <a:lnTo>
                      <a:pt x="135112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10530204" y="4265782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474B78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5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37A5817-44FC-4F12-83E5-5E4BA446FD1E}"/>
              </a:ext>
            </a:extLst>
          </p:cNvPr>
          <p:cNvGrpSpPr/>
          <p:nvPr/>
        </p:nvGrpSpPr>
        <p:grpSpPr>
          <a:xfrm>
            <a:off x="1962713" y="4175592"/>
            <a:ext cx="9543487" cy="1500990"/>
            <a:chOff x="1962713" y="4175592"/>
            <a:chExt cx="9543487" cy="1500990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D850A3C-7CBA-487C-B1FD-084D3B8762FB}"/>
                </a:ext>
              </a:extLst>
            </p:cNvPr>
            <p:cNvGrpSpPr/>
            <p:nvPr/>
          </p:nvGrpSpPr>
          <p:grpSpPr>
            <a:xfrm>
              <a:off x="1962713" y="4175592"/>
              <a:ext cx="9543487" cy="1500990"/>
              <a:chOff x="1962713" y="4175592"/>
              <a:chExt cx="9543487" cy="1500990"/>
            </a:xfrm>
          </p:grpSpPr>
          <p:sp>
            <p:nvSpPr>
              <p:cNvPr id="45" name="Freeform 44"/>
              <p:cNvSpPr/>
              <p:nvPr/>
            </p:nvSpPr>
            <p:spPr>
              <a:xfrm flipV="1">
                <a:off x="3426011" y="4175592"/>
                <a:ext cx="1364400" cy="1500990"/>
              </a:xfrm>
              <a:custGeom>
                <a:avLst/>
                <a:gdLst>
                  <a:gd name="connsiteX0" fmla="*/ 1364776 w 1364776"/>
                  <a:gd name="connsiteY0" fmla="*/ 0 h 1487606"/>
                  <a:gd name="connsiteX1" fmla="*/ 1364776 w 1364776"/>
                  <a:gd name="connsiteY1" fmla="*/ 709684 h 1487606"/>
                  <a:gd name="connsiteX2" fmla="*/ 0 w 1364776"/>
                  <a:gd name="connsiteY2" fmla="*/ 1487606 h 1487606"/>
                  <a:gd name="connsiteX3" fmla="*/ 0 w 1364776"/>
                  <a:gd name="connsiteY3" fmla="*/ 1160060 h 1487606"/>
                  <a:gd name="connsiteX4" fmla="*/ 1364776 w 1364776"/>
                  <a:gd name="connsiteY4" fmla="*/ 0 h 1487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4776" h="1487606">
                    <a:moveTo>
                      <a:pt x="1364776" y="0"/>
                    </a:moveTo>
                    <a:lnTo>
                      <a:pt x="1364776" y="709684"/>
                    </a:lnTo>
                    <a:lnTo>
                      <a:pt x="0" y="1487606"/>
                    </a:lnTo>
                    <a:lnTo>
                      <a:pt x="0" y="1160060"/>
                    </a:lnTo>
                    <a:lnTo>
                      <a:pt x="1364776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39" name="ShapeNameChangedByPowerUser6"/>
              <p:cNvSpPr/>
              <p:nvPr/>
            </p:nvSpPr>
            <p:spPr>
              <a:xfrm rot="10800000" flipV="1">
                <a:off x="1962713" y="4175592"/>
                <a:ext cx="1444388" cy="324276"/>
              </a:xfrm>
              <a:prstGeom prst="homePlate">
                <a:avLst>
                  <a:gd name="adj" fmla="val 71158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B050"/>
                  </a:solidFill>
                  <a:effectLst/>
                  <a:highlight>
                    <a:srgbClr val="FFFF00"/>
                  </a:highlight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" name="Pentagon 41"/>
              <p:cNvSpPr/>
              <p:nvPr/>
            </p:nvSpPr>
            <p:spPr>
              <a:xfrm>
                <a:off x="4809698" y="4967031"/>
                <a:ext cx="6696502" cy="709551"/>
              </a:xfrm>
              <a:prstGeom prst="homePlate">
                <a:avLst>
                  <a:gd name="adj" fmla="val 71158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lang="en-US" sz="2000">
                    <a:solidFill>
                      <a:prstClr val="white"/>
                    </a:solidFill>
                    <a:latin typeface="Calibri"/>
                  </a:rPr>
                  <a:t>Backtracking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5" name="Oval 54"/>
            <p:cNvSpPr>
              <a:spLocks noChangeAspect="1"/>
            </p:cNvSpPr>
            <p:nvPr/>
          </p:nvSpPr>
          <p:spPr>
            <a:xfrm>
              <a:off x="10530204" y="5037920"/>
              <a:ext cx="567771" cy="56777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46464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6</a:t>
              </a:r>
            </a:p>
          </p:txBody>
        </p:sp>
      </p:grpSp>
      <p:sp>
        <p:nvSpPr>
          <p:cNvPr id="4" name="ShapeNameChangedByPowerUser1"/>
          <p:cNvSpPr>
            <a:spLocks noChangeAspect="1"/>
          </p:cNvSpPr>
          <p:nvPr/>
        </p:nvSpPr>
        <p:spPr>
          <a:xfrm>
            <a:off x="5323209" y="1558848"/>
            <a:ext cx="1960098" cy="1960098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>
                <a:solidFill>
                  <a:schemeClr val="tx1">
                    <a:lumMod val="50000"/>
                  </a:schemeClr>
                </a:solidFill>
                <a:latin typeface="Calibri"/>
              </a:rPr>
              <a:t>Algorithm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>
                <a:solidFill>
                  <a:schemeClr val="tx1">
                    <a:lumMod val="50000"/>
                  </a:schemeClr>
                </a:solidFill>
                <a:latin typeface="Calibri"/>
              </a:rPr>
              <a:t>Design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Techniques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F646D-6C82-4D49-B85F-6C7C7D28A419}"/>
              </a:ext>
            </a:extLst>
          </p:cNvPr>
          <p:cNvSpPr txBox="1"/>
          <p:nvPr/>
        </p:nvSpPr>
        <p:spPr>
          <a:xfrm>
            <a:off x="3579926" y="530953"/>
            <a:ext cx="5032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SỐ THUẬT TOÁN THƯỜNG GẶP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87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07 L -0.35599 0.1314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60" y="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A2B-6095-4F44-8EA0-3CC1EA22E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71" y="1122361"/>
            <a:ext cx="1934816" cy="547411"/>
          </a:xfrm>
        </p:spPr>
        <p:txBody>
          <a:bodyPr/>
          <a:lstStyle/>
          <a:p>
            <a:r>
              <a:rPr lang="en-US" sz="4000"/>
              <a:t>Bài 1: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F680F-F140-40F4-BE08-2A125B8C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73238"/>
            <a:ext cx="9144000" cy="2308433"/>
          </a:xfrm>
        </p:spPr>
        <p:txBody>
          <a:bodyPr/>
          <a:lstStyle/>
          <a:p>
            <a:pPr algn="l"/>
            <a:r>
              <a:rPr lang="vi-VN" b="0" i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Vào dịp tết nguyên đán, 2 anh em nhà Tèo được mẹ cho 1 số tiền đi chơi tết, mẹ vừa </a:t>
            </a:r>
            <a:r>
              <a:rPr lang="en-US" b="0" i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chuẩn bị một số tiền </a:t>
            </a:r>
            <a:r>
              <a:rPr lang="vi-VN" b="0" i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gồm N tờ, để đảm bảo tính công bằng cho hai anh em thì mẹ quyết định chia só tiền đấy thành hai phần bằng nhau. Xác định xem mẹ có khả năng chia 2 số tiền đó thành 2 phần bằng nhau hay không</a:t>
            </a:r>
            <a:r>
              <a:rPr lang="en-US" b="0" i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lang="vi-VN" b="0" i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br>
              <a:rPr lang="vi-VN"/>
            </a:br>
            <a:endParaRPr lang="en-US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BE3DCB1D-7405-485A-98A0-4D4705B2AF27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rothers - Free people icons">
            <a:extLst>
              <a:ext uri="{FF2B5EF4-FFF2-40B4-BE49-F238E27FC236}">
                <a16:creationId xmlns:a16="http://schemas.microsoft.com/office/drawing/2014/main" id="{A561D773-446E-40F0-B667-0B333E658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016" y="3849997"/>
            <a:ext cx="1643270" cy="164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Expenses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FA2FFAA1-B16E-4D87-8D7A-0B203B51E6D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 flipH="1">
            <a:off x="5454976" y="5594825"/>
            <a:ext cx="528749" cy="542925"/>
            <a:chOff x="6359525" y="3729038"/>
            <a:chExt cx="592138" cy="608013"/>
          </a:xfrm>
          <a:solidFill>
            <a:srgbClr val="000000"/>
          </a:solidFill>
        </p:grpSpPr>
        <p:sp>
          <p:nvSpPr>
            <p:cNvPr id="12" name="Oval 189">
              <a:extLst>
                <a:ext uri="{FF2B5EF4-FFF2-40B4-BE49-F238E27FC236}">
                  <a16:creationId xmlns:a16="http://schemas.microsoft.com/office/drawing/2014/main" id="{D5CEB833-610F-45C8-B3C0-728306BE9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7625" y="3973513"/>
              <a:ext cx="30163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Oval 190">
              <a:extLst>
                <a:ext uri="{FF2B5EF4-FFF2-40B4-BE49-F238E27FC236}">
                  <a16:creationId xmlns:a16="http://schemas.microsoft.com/office/drawing/2014/main" id="{060FE933-2095-461A-A9D7-80435C1469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7625" y="3767138"/>
              <a:ext cx="30163" cy="285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Oval 191">
              <a:extLst>
                <a:ext uri="{FF2B5EF4-FFF2-40B4-BE49-F238E27FC236}">
                  <a16:creationId xmlns:a16="http://schemas.microsoft.com/office/drawing/2014/main" id="{9E321194-D5AC-4B28-8FF8-C3D98D8F3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988" y="3973513"/>
              <a:ext cx="28575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Oval 192">
              <a:extLst>
                <a:ext uri="{FF2B5EF4-FFF2-40B4-BE49-F238E27FC236}">
                  <a16:creationId xmlns:a16="http://schemas.microsoft.com/office/drawing/2014/main" id="{34F4B14F-1136-473C-A7C6-CE6E47C07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988" y="3767138"/>
              <a:ext cx="28575" cy="285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193">
              <a:extLst>
                <a:ext uri="{FF2B5EF4-FFF2-40B4-BE49-F238E27FC236}">
                  <a16:creationId xmlns:a16="http://schemas.microsoft.com/office/drawing/2014/main" id="{73EC2415-8D17-4E5B-AF33-1633CE433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525" y="3729038"/>
              <a:ext cx="592138" cy="482600"/>
            </a:xfrm>
            <a:custGeom>
              <a:avLst/>
              <a:gdLst>
                <a:gd name="T0" fmla="*/ 777 w 777"/>
                <a:gd name="T1" fmla="*/ 0 h 633"/>
                <a:gd name="T2" fmla="*/ 0 w 777"/>
                <a:gd name="T3" fmla="*/ 0 h 633"/>
                <a:gd name="T4" fmla="*/ 0 w 777"/>
                <a:gd name="T5" fmla="*/ 407 h 633"/>
                <a:gd name="T6" fmla="*/ 139 w 777"/>
                <a:gd name="T7" fmla="*/ 407 h 633"/>
                <a:gd name="T8" fmla="*/ 138 w 777"/>
                <a:gd name="T9" fmla="*/ 393 h 633"/>
                <a:gd name="T10" fmla="*/ 138 w 777"/>
                <a:gd name="T11" fmla="*/ 382 h 633"/>
                <a:gd name="T12" fmla="*/ 25 w 777"/>
                <a:gd name="T13" fmla="*/ 382 h 633"/>
                <a:gd name="T14" fmla="*/ 25 w 777"/>
                <a:gd name="T15" fmla="*/ 25 h 633"/>
                <a:gd name="T16" fmla="*/ 752 w 777"/>
                <a:gd name="T17" fmla="*/ 25 h 633"/>
                <a:gd name="T18" fmla="*/ 752 w 777"/>
                <a:gd name="T19" fmla="*/ 382 h 633"/>
                <a:gd name="T20" fmla="*/ 264 w 777"/>
                <a:gd name="T21" fmla="*/ 382 h 633"/>
                <a:gd name="T22" fmla="*/ 264 w 777"/>
                <a:gd name="T23" fmla="*/ 270 h 633"/>
                <a:gd name="T24" fmla="*/ 214 w 777"/>
                <a:gd name="T25" fmla="*/ 220 h 633"/>
                <a:gd name="T26" fmla="*/ 163 w 777"/>
                <a:gd name="T27" fmla="*/ 270 h 633"/>
                <a:gd name="T28" fmla="*/ 163 w 777"/>
                <a:gd name="T29" fmla="*/ 412 h 633"/>
                <a:gd name="T30" fmla="*/ 228 w 777"/>
                <a:gd name="T31" fmla="*/ 580 h 633"/>
                <a:gd name="T32" fmla="*/ 228 w 777"/>
                <a:gd name="T33" fmla="*/ 633 h 633"/>
                <a:gd name="T34" fmla="*/ 512 w 777"/>
                <a:gd name="T35" fmla="*/ 633 h 633"/>
                <a:gd name="T36" fmla="*/ 512 w 777"/>
                <a:gd name="T37" fmla="*/ 580 h 633"/>
                <a:gd name="T38" fmla="*/ 568 w 777"/>
                <a:gd name="T39" fmla="*/ 426 h 633"/>
                <a:gd name="T40" fmla="*/ 568 w 777"/>
                <a:gd name="T41" fmla="*/ 426 h 633"/>
                <a:gd name="T42" fmla="*/ 341 w 777"/>
                <a:gd name="T43" fmla="*/ 426 h 633"/>
                <a:gd name="T44" fmla="*/ 299 w 777"/>
                <a:gd name="T45" fmla="*/ 407 h 633"/>
                <a:gd name="T46" fmla="*/ 777 w 777"/>
                <a:gd name="T47" fmla="*/ 407 h 633"/>
                <a:gd name="T48" fmla="*/ 777 w 777"/>
                <a:gd name="T49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77" h="633">
                  <a:moveTo>
                    <a:pt x="777" y="0"/>
                  </a:moveTo>
                  <a:lnTo>
                    <a:pt x="0" y="0"/>
                  </a:lnTo>
                  <a:lnTo>
                    <a:pt x="0" y="407"/>
                  </a:lnTo>
                  <a:lnTo>
                    <a:pt x="139" y="407"/>
                  </a:lnTo>
                  <a:cubicBezTo>
                    <a:pt x="139" y="403"/>
                    <a:pt x="138" y="398"/>
                    <a:pt x="138" y="393"/>
                  </a:cubicBezTo>
                  <a:lnTo>
                    <a:pt x="138" y="382"/>
                  </a:lnTo>
                  <a:lnTo>
                    <a:pt x="25" y="382"/>
                  </a:lnTo>
                  <a:lnTo>
                    <a:pt x="25" y="25"/>
                  </a:lnTo>
                  <a:lnTo>
                    <a:pt x="752" y="25"/>
                  </a:lnTo>
                  <a:lnTo>
                    <a:pt x="752" y="382"/>
                  </a:lnTo>
                  <a:lnTo>
                    <a:pt x="264" y="382"/>
                  </a:lnTo>
                  <a:lnTo>
                    <a:pt x="264" y="270"/>
                  </a:lnTo>
                  <a:cubicBezTo>
                    <a:pt x="264" y="243"/>
                    <a:pt x="241" y="220"/>
                    <a:pt x="214" y="220"/>
                  </a:cubicBezTo>
                  <a:cubicBezTo>
                    <a:pt x="186" y="220"/>
                    <a:pt x="163" y="243"/>
                    <a:pt x="163" y="270"/>
                  </a:cubicBezTo>
                  <a:lnTo>
                    <a:pt x="163" y="412"/>
                  </a:lnTo>
                  <a:cubicBezTo>
                    <a:pt x="163" y="504"/>
                    <a:pt x="228" y="580"/>
                    <a:pt x="228" y="580"/>
                  </a:cubicBezTo>
                  <a:lnTo>
                    <a:pt x="228" y="633"/>
                  </a:lnTo>
                  <a:lnTo>
                    <a:pt x="512" y="633"/>
                  </a:lnTo>
                  <a:lnTo>
                    <a:pt x="512" y="580"/>
                  </a:lnTo>
                  <a:cubicBezTo>
                    <a:pt x="561" y="541"/>
                    <a:pt x="568" y="488"/>
                    <a:pt x="568" y="426"/>
                  </a:cubicBezTo>
                  <a:lnTo>
                    <a:pt x="568" y="426"/>
                  </a:lnTo>
                  <a:lnTo>
                    <a:pt x="341" y="426"/>
                  </a:lnTo>
                  <a:cubicBezTo>
                    <a:pt x="327" y="417"/>
                    <a:pt x="312" y="411"/>
                    <a:pt x="299" y="407"/>
                  </a:cubicBezTo>
                  <a:lnTo>
                    <a:pt x="777" y="407"/>
                  </a:lnTo>
                  <a:lnTo>
                    <a:pt x="777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194">
              <a:extLst>
                <a:ext uri="{FF2B5EF4-FFF2-40B4-BE49-F238E27FC236}">
                  <a16:creationId xmlns:a16="http://schemas.microsoft.com/office/drawing/2014/main" id="{71F9F38D-A115-4308-924E-E6D59B7BB4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3500" y="3781426"/>
              <a:ext cx="485775" cy="206375"/>
            </a:xfrm>
            <a:custGeom>
              <a:avLst/>
              <a:gdLst>
                <a:gd name="T0" fmla="*/ 320 w 639"/>
                <a:gd name="T1" fmla="*/ 73 h 271"/>
                <a:gd name="T2" fmla="*/ 382 w 639"/>
                <a:gd name="T3" fmla="*/ 136 h 271"/>
                <a:gd name="T4" fmla="*/ 320 w 639"/>
                <a:gd name="T5" fmla="*/ 198 h 271"/>
                <a:gd name="T6" fmla="*/ 257 w 639"/>
                <a:gd name="T7" fmla="*/ 136 h 271"/>
                <a:gd name="T8" fmla="*/ 320 w 639"/>
                <a:gd name="T9" fmla="*/ 73 h 271"/>
                <a:gd name="T10" fmla="*/ 489 w 639"/>
                <a:gd name="T11" fmla="*/ 119 h 271"/>
                <a:gd name="T12" fmla="*/ 523 w 639"/>
                <a:gd name="T13" fmla="*/ 119 h 271"/>
                <a:gd name="T14" fmla="*/ 523 w 639"/>
                <a:gd name="T15" fmla="*/ 152 h 271"/>
                <a:gd name="T16" fmla="*/ 489 w 639"/>
                <a:gd name="T17" fmla="*/ 152 h 271"/>
                <a:gd name="T18" fmla="*/ 489 w 639"/>
                <a:gd name="T19" fmla="*/ 119 h 271"/>
                <a:gd name="T20" fmla="*/ 62 w 639"/>
                <a:gd name="T21" fmla="*/ 271 h 271"/>
                <a:gd name="T22" fmla="*/ 69 w 639"/>
                <a:gd name="T23" fmla="*/ 271 h 271"/>
                <a:gd name="T24" fmla="*/ 69 w 639"/>
                <a:gd name="T25" fmla="*/ 200 h 271"/>
                <a:gd name="T26" fmla="*/ 145 w 639"/>
                <a:gd name="T27" fmla="*/ 125 h 271"/>
                <a:gd name="T28" fmla="*/ 220 w 639"/>
                <a:gd name="T29" fmla="*/ 200 h 271"/>
                <a:gd name="T30" fmla="*/ 220 w 639"/>
                <a:gd name="T31" fmla="*/ 271 h 271"/>
                <a:gd name="T32" fmla="*/ 577 w 639"/>
                <a:gd name="T33" fmla="*/ 271 h 271"/>
                <a:gd name="T34" fmla="*/ 639 w 639"/>
                <a:gd name="T35" fmla="*/ 208 h 271"/>
                <a:gd name="T36" fmla="*/ 639 w 639"/>
                <a:gd name="T37" fmla="*/ 63 h 271"/>
                <a:gd name="T38" fmla="*/ 577 w 639"/>
                <a:gd name="T39" fmla="*/ 0 h 271"/>
                <a:gd name="T40" fmla="*/ 62 w 639"/>
                <a:gd name="T41" fmla="*/ 0 h 271"/>
                <a:gd name="T42" fmla="*/ 0 w 639"/>
                <a:gd name="T43" fmla="*/ 63 h 271"/>
                <a:gd name="T44" fmla="*/ 0 w 639"/>
                <a:gd name="T45" fmla="*/ 208 h 271"/>
                <a:gd name="T46" fmla="*/ 62 w 639"/>
                <a:gd name="T4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39" h="271">
                  <a:moveTo>
                    <a:pt x="320" y="73"/>
                  </a:moveTo>
                  <a:cubicBezTo>
                    <a:pt x="354" y="73"/>
                    <a:pt x="382" y="101"/>
                    <a:pt x="382" y="136"/>
                  </a:cubicBezTo>
                  <a:cubicBezTo>
                    <a:pt x="382" y="170"/>
                    <a:pt x="354" y="198"/>
                    <a:pt x="320" y="198"/>
                  </a:cubicBezTo>
                  <a:cubicBezTo>
                    <a:pt x="285" y="198"/>
                    <a:pt x="257" y="170"/>
                    <a:pt x="257" y="136"/>
                  </a:cubicBezTo>
                  <a:cubicBezTo>
                    <a:pt x="257" y="101"/>
                    <a:pt x="285" y="73"/>
                    <a:pt x="320" y="73"/>
                  </a:cubicBezTo>
                  <a:close/>
                  <a:moveTo>
                    <a:pt x="489" y="119"/>
                  </a:moveTo>
                  <a:lnTo>
                    <a:pt x="523" y="119"/>
                  </a:lnTo>
                  <a:lnTo>
                    <a:pt x="523" y="152"/>
                  </a:lnTo>
                  <a:lnTo>
                    <a:pt x="489" y="152"/>
                  </a:lnTo>
                  <a:lnTo>
                    <a:pt x="489" y="119"/>
                  </a:lnTo>
                  <a:close/>
                  <a:moveTo>
                    <a:pt x="62" y="271"/>
                  </a:moveTo>
                  <a:lnTo>
                    <a:pt x="69" y="271"/>
                  </a:lnTo>
                  <a:lnTo>
                    <a:pt x="69" y="200"/>
                  </a:lnTo>
                  <a:cubicBezTo>
                    <a:pt x="69" y="159"/>
                    <a:pt x="103" y="125"/>
                    <a:pt x="145" y="125"/>
                  </a:cubicBezTo>
                  <a:cubicBezTo>
                    <a:pt x="186" y="125"/>
                    <a:pt x="220" y="159"/>
                    <a:pt x="220" y="200"/>
                  </a:cubicBezTo>
                  <a:lnTo>
                    <a:pt x="220" y="271"/>
                  </a:lnTo>
                  <a:lnTo>
                    <a:pt x="577" y="271"/>
                  </a:lnTo>
                  <a:cubicBezTo>
                    <a:pt x="577" y="236"/>
                    <a:pt x="605" y="208"/>
                    <a:pt x="639" y="208"/>
                  </a:cubicBezTo>
                  <a:lnTo>
                    <a:pt x="639" y="63"/>
                  </a:lnTo>
                  <a:cubicBezTo>
                    <a:pt x="605" y="63"/>
                    <a:pt x="577" y="35"/>
                    <a:pt x="577" y="0"/>
                  </a:cubicBezTo>
                  <a:lnTo>
                    <a:pt x="62" y="0"/>
                  </a:lnTo>
                  <a:cubicBezTo>
                    <a:pt x="62" y="35"/>
                    <a:pt x="34" y="63"/>
                    <a:pt x="0" y="63"/>
                  </a:cubicBezTo>
                  <a:lnTo>
                    <a:pt x="0" y="208"/>
                  </a:lnTo>
                  <a:cubicBezTo>
                    <a:pt x="34" y="208"/>
                    <a:pt x="62" y="236"/>
                    <a:pt x="62" y="2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195">
              <a:extLst>
                <a:ext uri="{FF2B5EF4-FFF2-40B4-BE49-F238E27FC236}">
                  <a16:creationId xmlns:a16="http://schemas.microsoft.com/office/drawing/2014/main" id="{F5C4A738-BE96-4A9C-AB0F-47C11BBC9D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7638" y="4237038"/>
              <a:ext cx="285750" cy="100013"/>
            </a:xfrm>
            <a:custGeom>
              <a:avLst/>
              <a:gdLst>
                <a:gd name="T0" fmla="*/ 295 w 375"/>
                <a:gd name="T1" fmla="*/ 47 h 131"/>
                <a:gd name="T2" fmla="*/ 328 w 375"/>
                <a:gd name="T3" fmla="*/ 47 h 131"/>
                <a:gd name="T4" fmla="*/ 328 w 375"/>
                <a:gd name="T5" fmla="*/ 81 h 131"/>
                <a:gd name="T6" fmla="*/ 295 w 375"/>
                <a:gd name="T7" fmla="*/ 81 h 131"/>
                <a:gd name="T8" fmla="*/ 295 w 375"/>
                <a:gd name="T9" fmla="*/ 47 h 131"/>
                <a:gd name="T10" fmla="*/ 0 w 375"/>
                <a:gd name="T11" fmla="*/ 131 h 131"/>
                <a:gd name="T12" fmla="*/ 375 w 375"/>
                <a:gd name="T13" fmla="*/ 131 h 131"/>
                <a:gd name="T14" fmla="*/ 375 w 375"/>
                <a:gd name="T15" fmla="*/ 0 h 131"/>
                <a:gd name="T16" fmla="*/ 0 w 375"/>
                <a:gd name="T17" fmla="*/ 0 h 131"/>
                <a:gd name="T18" fmla="*/ 0 w 375"/>
                <a:gd name="T1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131">
                  <a:moveTo>
                    <a:pt x="295" y="47"/>
                  </a:moveTo>
                  <a:lnTo>
                    <a:pt x="328" y="47"/>
                  </a:lnTo>
                  <a:lnTo>
                    <a:pt x="328" y="81"/>
                  </a:lnTo>
                  <a:lnTo>
                    <a:pt x="295" y="81"/>
                  </a:lnTo>
                  <a:lnTo>
                    <a:pt x="295" y="47"/>
                  </a:lnTo>
                  <a:close/>
                  <a:moveTo>
                    <a:pt x="0" y="131"/>
                  </a:moveTo>
                  <a:lnTo>
                    <a:pt x="375" y="131"/>
                  </a:lnTo>
                  <a:lnTo>
                    <a:pt x="375" y="0"/>
                  </a:lnTo>
                  <a:lnTo>
                    <a:pt x="0" y="0"/>
                  </a:lnTo>
                  <a:lnTo>
                    <a:pt x="0" y="13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0" name="Expenses" descr="{&quot;Key&quot;:&quot;POWER_USER_SHAPE_ICON&quot;,&quot;Value&quot;:&quot;POWER_USER_SHAPE_ICON_STYLE_1&quot;}">
            <a:extLst>
              <a:ext uri="{FF2B5EF4-FFF2-40B4-BE49-F238E27FC236}">
                <a16:creationId xmlns:a16="http://schemas.microsoft.com/office/drawing/2014/main" id="{73F90C21-E17F-4A09-8FE9-1054922DEF14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551991" y="5599787"/>
            <a:ext cx="528749" cy="542925"/>
            <a:chOff x="6359525" y="3729038"/>
            <a:chExt cx="592138" cy="608013"/>
          </a:xfrm>
          <a:solidFill>
            <a:srgbClr val="000000"/>
          </a:solidFill>
        </p:grpSpPr>
        <p:sp>
          <p:nvSpPr>
            <p:cNvPr id="21" name="Oval 189">
              <a:extLst>
                <a:ext uri="{FF2B5EF4-FFF2-40B4-BE49-F238E27FC236}">
                  <a16:creationId xmlns:a16="http://schemas.microsoft.com/office/drawing/2014/main" id="{D54EA490-530C-441D-936A-3D11AE1383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7625" y="3973513"/>
              <a:ext cx="30163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Oval 190">
              <a:extLst>
                <a:ext uri="{FF2B5EF4-FFF2-40B4-BE49-F238E27FC236}">
                  <a16:creationId xmlns:a16="http://schemas.microsoft.com/office/drawing/2014/main" id="{28EB3784-4BA5-4229-AC8B-3FE509537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7625" y="3767138"/>
              <a:ext cx="30163" cy="285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Oval 191">
              <a:extLst>
                <a:ext uri="{FF2B5EF4-FFF2-40B4-BE49-F238E27FC236}">
                  <a16:creationId xmlns:a16="http://schemas.microsoft.com/office/drawing/2014/main" id="{F5A2F6CA-B1B8-4646-AE28-4BB155895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988" y="3973513"/>
              <a:ext cx="28575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Oval 192">
              <a:extLst>
                <a:ext uri="{FF2B5EF4-FFF2-40B4-BE49-F238E27FC236}">
                  <a16:creationId xmlns:a16="http://schemas.microsoft.com/office/drawing/2014/main" id="{5350A7C6-8F32-4E18-B463-0931452BD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4988" y="3767138"/>
              <a:ext cx="28575" cy="2857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193">
              <a:extLst>
                <a:ext uri="{FF2B5EF4-FFF2-40B4-BE49-F238E27FC236}">
                  <a16:creationId xmlns:a16="http://schemas.microsoft.com/office/drawing/2014/main" id="{815FAA1E-2F67-4E27-960D-0F7ADD205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9525" y="3729038"/>
              <a:ext cx="592138" cy="482600"/>
            </a:xfrm>
            <a:custGeom>
              <a:avLst/>
              <a:gdLst>
                <a:gd name="T0" fmla="*/ 777 w 777"/>
                <a:gd name="T1" fmla="*/ 0 h 633"/>
                <a:gd name="T2" fmla="*/ 0 w 777"/>
                <a:gd name="T3" fmla="*/ 0 h 633"/>
                <a:gd name="T4" fmla="*/ 0 w 777"/>
                <a:gd name="T5" fmla="*/ 407 h 633"/>
                <a:gd name="T6" fmla="*/ 139 w 777"/>
                <a:gd name="T7" fmla="*/ 407 h 633"/>
                <a:gd name="T8" fmla="*/ 138 w 777"/>
                <a:gd name="T9" fmla="*/ 393 h 633"/>
                <a:gd name="T10" fmla="*/ 138 w 777"/>
                <a:gd name="T11" fmla="*/ 382 h 633"/>
                <a:gd name="T12" fmla="*/ 25 w 777"/>
                <a:gd name="T13" fmla="*/ 382 h 633"/>
                <a:gd name="T14" fmla="*/ 25 w 777"/>
                <a:gd name="T15" fmla="*/ 25 h 633"/>
                <a:gd name="T16" fmla="*/ 752 w 777"/>
                <a:gd name="T17" fmla="*/ 25 h 633"/>
                <a:gd name="T18" fmla="*/ 752 w 777"/>
                <a:gd name="T19" fmla="*/ 382 h 633"/>
                <a:gd name="T20" fmla="*/ 264 w 777"/>
                <a:gd name="T21" fmla="*/ 382 h 633"/>
                <a:gd name="T22" fmla="*/ 264 w 777"/>
                <a:gd name="T23" fmla="*/ 270 h 633"/>
                <a:gd name="T24" fmla="*/ 214 w 777"/>
                <a:gd name="T25" fmla="*/ 220 h 633"/>
                <a:gd name="T26" fmla="*/ 163 w 777"/>
                <a:gd name="T27" fmla="*/ 270 h 633"/>
                <a:gd name="T28" fmla="*/ 163 w 777"/>
                <a:gd name="T29" fmla="*/ 412 h 633"/>
                <a:gd name="T30" fmla="*/ 228 w 777"/>
                <a:gd name="T31" fmla="*/ 580 h 633"/>
                <a:gd name="T32" fmla="*/ 228 w 777"/>
                <a:gd name="T33" fmla="*/ 633 h 633"/>
                <a:gd name="T34" fmla="*/ 512 w 777"/>
                <a:gd name="T35" fmla="*/ 633 h 633"/>
                <a:gd name="T36" fmla="*/ 512 w 777"/>
                <a:gd name="T37" fmla="*/ 580 h 633"/>
                <a:gd name="T38" fmla="*/ 568 w 777"/>
                <a:gd name="T39" fmla="*/ 426 h 633"/>
                <a:gd name="T40" fmla="*/ 568 w 777"/>
                <a:gd name="T41" fmla="*/ 426 h 633"/>
                <a:gd name="T42" fmla="*/ 341 w 777"/>
                <a:gd name="T43" fmla="*/ 426 h 633"/>
                <a:gd name="T44" fmla="*/ 299 w 777"/>
                <a:gd name="T45" fmla="*/ 407 h 633"/>
                <a:gd name="T46" fmla="*/ 777 w 777"/>
                <a:gd name="T47" fmla="*/ 407 h 633"/>
                <a:gd name="T48" fmla="*/ 777 w 777"/>
                <a:gd name="T49" fmla="*/ 0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77" h="633">
                  <a:moveTo>
                    <a:pt x="777" y="0"/>
                  </a:moveTo>
                  <a:lnTo>
                    <a:pt x="0" y="0"/>
                  </a:lnTo>
                  <a:lnTo>
                    <a:pt x="0" y="407"/>
                  </a:lnTo>
                  <a:lnTo>
                    <a:pt x="139" y="407"/>
                  </a:lnTo>
                  <a:cubicBezTo>
                    <a:pt x="139" y="403"/>
                    <a:pt x="138" y="398"/>
                    <a:pt x="138" y="393"/>
                  </a:cubicBezTo>
                  <a:lnTo>
                    <a:pt x="138" y="382"/>
                  </a:lnTo>
                  <a:lnTo>
                    <a:pt x="25" y="382"/>
                  </a:lnTo>
                  <a:lnTo>
                    <a:pt x="25" y="25"/>
                  </a:lnTo>
                  <a:lnTo>
                    <a:pt x="752" y="25"/>
                  </a:lnTo>
                  <a:lnTo>
                    <a:pt x="752" y="382"/>
                  </a:lnTo>
                  <a:lnTo>
                    <a:pt x="264" y="382"/>
                  </a:lnTo>
                  <a:lnTo>
                    <a:pt x="264" y="270"/>
                  </a:lnTo>
                  <a:cubicBezTo>
                    <a:pt x="264" y="243"/>
                    <a:pt x="241" y="220"/>
                    <a:pt x="214" y="220"/>
                  </a:cubicBezTo>
                  <a:cubicBezTo>
                    <a:pt x="186" y="220"/>
                    <a:pt x="163" y="243"/>
                    <a:pt x="163" y="270"/>
                  </a:cubicBezTo>
                  <a:lnTo>
                    <a:pt x="163" y="412"/>
                  </a:lnTo>
                  <a:cubicBezTo>
                    <a:pt x="163" y="504"/>
                    <a:pt x="228" y="580"/>
                    <a:pt x="228" y="580"/>
                  </a:cubicBezTo>
                  <a:lnTo>
                    <a:pt x="228" y="633"/>
                  </a:lnTo>
                  <a:lnTo>
                    <a:pt x="512" y="633"/>
                  </a:lnTo>
                  <a:lnTo>
                    <a:pt x="512" y="580"/>
                  </a:lnTo>
                  <a:cubicBezTo>
                    <a:pt x="561" y="541"/>
                    <a:pt x="568" y="488"/>
                    <a:pt x="568" y="426"/>
                  </a:cubicBezTo>
                  <a:lnTo>
                    <a:pt x="568" y="426"/>
                  </a:lnTo>
                  <a:lnTo>
                    <a:pt x="341" y="426"/>
                  </a:lnTo>
                  <a:cubicBezTo>
                    <a:pt x="327" y="417"/>
                    <a:pt x="312" y="411"/>
                    <a:pt x="299" y="407"/>
                  </a:cubicBezTo>
                  <a:lnTo>
                    <a:pt x="777" y="407"/>
                  </a:lnTo>
                  <a:lnTo>
                    <a:pt x="777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194">
              <a:extLst>
                <a:ext uri="{FF2B5EF4-FFF2-40B4-BE49-F238E27FC236}">
                  <a16:creationId xmlns:a16="http://schemas.microsoft.com/office/drawing/2014/main" id="{3ED9C46A-7DC6-40C4-9796-6AEE590F00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3500" y="3781426"/>
              <a:ext cx="485775" cy="206375"/>
            </a:xfrm>
            <a:custGeom>
              <a:avLst/>
              <a:gdLst>
                <a:gd name="T0" fmla="*/ 320 w 639"/>
                <a:gd name="T1" fmla="*/ 73 h 271"/>
                <a:gd name="T2" fmla="*/ 382 w 639"/>
                <a:gd name="T3" fmla="*/ 136 h 271"/>
                <a:gd name="T4" fmla="*/ 320 w 639"/>
                <a:gd name="T5" fmla="*/ 198 h 271"/>
                <a:gd name="T6" fmla="*/ 257 w 639"/>
                <a:gd name="T7" fmla="*/ 136 h 271"/>
                <a:gd name="T8" fmla="*/ 320 w 639"/>
                <a:gd name="T9" fmla="*/ 73 h 271"/>
                <a:gd name="T10" fmla="*/ 489 w 639"/>
                <a:gd name="T11" fmla="*/ 119 h 271"/>
                <a:gd name="T12" fmla="*/ 523 w 639"/>
                <a:gd name="T13" fmla="*/ 119 h 271"/>
                <a:gd name="T14" fmla="*/ 523 w 639"/>
                <a:gd name="T15" fmla="*/ 152 h 271"/>
                <a:gd name="T16" fmla="*/ 489 w 639"/>
                <a:gd name="T17" fmla="*/ 152 h 271"/>
                <a:gd name="T18" fmla="*/ 489 w 639"/>
                <a:gd name="T19" fmla="*/ 119 h 271"/>
                <a:gd name="T20" fmla="*/ 62 w 639"/>
                <a:gd name="T21" fmla="*/ 271 h 271"/>
                <a:gd name="T22" fmla="*/ 69 w 639"/>
                <a:gd name="T23" fmla="*/ 271 h 271"/>
                <a:gd name="T24" fmla="*/ 69 w 639"/>
                <a:gd name="T25" fmla="*/ 200 h 271"/>
                <a:gd name="T26" fmla="*/ 145 w 639"/>
                <a:gd name="T27" fmla="*/ 125 h 271"/>
                <a:gd name="T28" fmla="*/ 220 w 639"/>
                <a:gd name="T29" fmla="*/ 200 h 271"/>
                <a:gd name="T30" fmla="*/ 220 w 639"/>
                <a:gd name="T31" fmla="*/ 271 h 271"/>
                <a:gd name="T32" fmla="*/ 577 w 639"/>
                <a:gd name="T33" fmla="*/ 271 h 271"/>
                <a:gd name="T34" fmla="*/ 639 w 639"/>
                <a:gd name="T35" fmla="*/ 208 h 271"/>
                <a:gd name="T36" fmla="*/ 639 w 639"/>
                <a:gd name="T37" fmla="*/ 63 h 271"/>
                <a:gd name="T38" fmla="*/ 577 w 639"/>
                <a:gd name="T39" fmla="*/ 0 h 271"/>
                <a:gd name="T40" fmla="*/ 62 w 639"/>
                <a:gd name="T41" fmla="*/ 0 h 271"/>
                <a:gd name="T42" fmla="*/ 0 w 639"/>
                <a:gd name="T43" fmla="*/ 63 h 271"/>
                <a:gd name="T44" fmla="*/ 0 w 639"/>
                <a:gd name="T45" fmla="*/ 208 h 271"/>
                <a:gd name="T46" fmla="*/ 62 w 639"/>
                <a:gd name="T4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39" h="271">
                  <a:moveTo>
                    <a:pt x="320" y="73"/>
                  </a:moveTo>
                  <a:cubicBezTo>
                    <a:pt x="354" y="73"/>
                    <a:pt x="382" y="101"/>
                    <a:pt x="382" y="136"/>
                  </a:cubicBezTo>
                  <a:cubicBezTo>
                    <a:pt x="382" y="170"/>
                    <a:pt x="354" y="198"/>
                    <a:pt x="320" y="198"/>
                  </a:cubicBezTo>
                  <a:cubicBezTo>
                    <a:pt x="285" y="198"/>
                    <a:pt x="257" y="170"/>
                    <a:pt x="257" y="136"/>
                  </a:cubicBezTo>
                  <a:cubicBezTo>
                    <a:pt x="257" y="101"/>
                    <a:pt x="285" y="73"/>
                    <a:pt x="320" y="73"/>
                  </a:cubicBezTo>
                  <a:close/>
                  <a:moveTo>
                    <a:pt x="489" y="119"/>
                  </a:moveTo>
                  <a:lnTo>
                    <a:pt x="523" y="119"/>
                  </a:lnTo>
                  <a:lnTo>
                    <a:pt x="523" y="152"/>
                  </a:lnTo>
                  <a:lnTo>
                    <a:pt x="489" y="152"/>
                  </a:lnTo>
                  <a:lnTo>
                    <a:pt x="489" y="119"/>
                  </a:lnTo>
                  <a:close/>
                  <a:moveTo>
                    <a:pt x="62" y="271"/>
                  </a:moveTo>
                  <a:lnTo>
                    <a:pt x="69" y="271"/>
                  </a:lnTo>
                  <a:lnTo>
                    <a:pt x="69" y="200"/>
                  </a:lnTo>
                  <a:cubicBezTo>
                    <a:pt x="69" y="159"/>
                    <a:pt x="103" y="125"/>
                    <a:pt x="145" y="125"/>
                  </a:cubicBezTo>
                  <a:cubicBezTo>
                    <a:pt x="186" y="125"/>
                    <a:pt x="220" y="159"/>
                    <a:pt x="220" y="200"/>
                  </a:cubicBezTo>
                  <a:lnTo>
                    <a:pt x="220" y="271"/>
                  </a:lnTo>
                  <a:lnTo>
                    <a:pt x="577" y="271"/>
                  </a:lnTo>
                  <a:cubicBezTo>
                    <a:pt x="577" y="236"/>
                    <a:pt x="605" y="208"/>
                    <a:pt x="639" y="208"/>
                  </a:cubicBezTo>
                  <a:lnTo>
                    <a:pt x="639" y="63"/>
                  </a:lnTo>
                  <a:cubicBezTo>
                    <a:pt x="605" y="63"/>
                    <a:pt x="577" y="35"/>
                    <a:pt x="577" y="0"/>
                  </a:cubicBezTo>
                  <a:lnTo>
                    <a:pt x="62" y="0"/>
                  </a:lnTo>
                  <a:cubicBezTo>
                    <a:pt x="62" y="35"/>
                    <a:pt x="34" y="63"/>
                    <a:pt x="0" y="63"/>
                  </a:cubicBezTo>
                  <a:lnTo>
                    <a:pt x="0" y="208"/>
                  </a:lnTo>
                  <a:cubicBezTo>
                    <a:pt x="34" y="208"/>
                    <a:pt x="62" y="236"/>
                    <a:pt x="62" y="2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195">
              <a:extLst>
                <a:ext uri="{FF2B5EF4-FFF2-40B4-BE49-F238E27FC236}">
                  <a16:creationId xmlns:a16="http://schemas.microsoft.com/office/drawing/2014/main" id="{DA6AF988-91A5-48EA-BDCB-7F985E52CE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7638" y="4237038"/>
              <a:ext cx="285750" cy="100013"/>
            </a:xfrm>
            <a:custGeom>
              <a:avLst/>
              <a:gdLst>
                <a:gd name="T0" fmla="*/ 295 w 375"/>
                <a:gd name="T1" fmla="*/ 47 h 131"/>
                <a:gd name="T2" fmla="*/ 328 w 375"/>
                <a:gd name="T3" fmla="*/ 47 h 131"/>
                <a:gd name="T4" fmla="*/ 328 w 375"/>
                <a:gd name="T5" fmla="*/ 81 h 131"/>
                <a:gd name="T6" fmla="*/ 295 w 375"/>
                <a:gd name="T7" fmla="*/ 81 h 131"/>
                <a:gd name="T8" fmla="*/ 295 w 375"/>
                <a:gd name="T9" fmla="*/ 47 h 131"/>
                <a:gd name="T10" fmla="*/ 0 w 375"/>
                <a:gd name="T11" fmla="*/ 131 h 131"/>
                <a:gd name="T12" fmla="*/ 375 w 375"/>
                <a:gd name="T13" fmla="*/ 131 h 131"/>
                <a:gd name="T14" fmla="*/ 375 w 375"/>
                <a:gd name="T15" fmla="*/ 0 h 131"/>
                <a:gd name="T16" fmla="*/ 0 w 375"/>
                <a:gd name="T17" fmla="*/ 0 h 131"/>
                <a:gd name="T18" fmla="*/ 0 w 375"/>
                <a:gd name="T1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131">
                  <a:moveTo>
                    <a:pt x="295" y="47"/>
                  </a:moveTo>
                  <a:lnTo>
                    <a:pt x="328" y="47"/>
                  </a:lnTo>
                  <a:lnTo>
                    <a:pt x="328" y="81"/>
                  </a:lnTo>
                  <a:lnTo>
                    <a:pt x="295" y="81"/>
                  </a:lnTo>
                  <a:lnTo>
                    <a:pt x="295" y="47"/>
                  </a:lnTo>
                  <a:close/>
                  <a:moveTo>
                    <a:pt x="0" y="131"/>
                  </a:moveTo>
                  <a:lnTo>
                    <a:pt x="375" y="131"/>
                  </a:lnTo>
                  <a:lnTo>
                    <a:pt x="375" y="0"/>
                  </a:lnTo>
                  <a:lnTo>
                    <a:pt x="0" y="0"/>
                  </a:lnTo>
                  <a:lnTo>
                    <a:pt x="0" y="13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57553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31B8BF-1768-41AD-979A-58C78471A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22783" y="1840224"/>
            <a:ext cx="7156173" cy="222047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Kiểm tra tổng giá trị là số chẵn hay lẻ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Chọn ra các tập hợp tờ tiền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Tính tổng giá trị các tập hợp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Tìm tập hợp nào có tổng giá trị bằng nửa số tiền.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2C3E942-A587-4796-BE2B-89332CAE86AC}"/>
              </a:ext>
            </a:extLst>
          </p:cNvPr>
          <p:cNvSpPr txBox="1">
            <a:spLocks/>
          </p:cNvSpPr>
          <p:nvPr/>
        </p:nvSpPr>
        <p:spPr>
          <a:xfrm>
            <a:off x="808384" y="1122361"/>
            <a:ext cx="5287616" cy="547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60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 eaLnBrk="1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en-US" sz="4000"/>
              <a:t>Bài 1: Decomposition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6FD1D124-D3FC-48B2-8190-06225B6CE235}"/>
              </a:ext>
            </a:extLst>
          </p:cNvPr>
          <p:cNvSpPr/>
          <p:nvPr/>
        </p:nvSpPr>
        <p:spPr>
          <a:xfrm rot="5400000">
            <a:off x="-345132" y="1024277"/>
            <a:ext cx="1433845" cy="743580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ugs Bunny Money GIF by Looney Tunes">
            <a:extLst>
              <a:ext uri="{FF2B5EF4-FFF2-40B4-BE49-F238E27FC236}">
                <a16:creationId xmlns:a16="http://schemas.microsoft.com/office/drawing/2014/main" id="{92F8C413-21B5-4CC9-AA0F-D090D729296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173" y="4113342"/>
            <a:ext cx="3735654" cy="27023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84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ID_TEMPLATES" val="Arrow_stripes_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bus*transport*city bus*public transportation*vehicle*public transit*transportation*bus stop*commuter*public*logistics*van*commute*transporation*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business peop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face_POWER_USER_SEPARATOR_ICONS_touristic-attraction_POWER_USER_SEPARATOR_ICONS_tourist_POWER_USER_SEPARATOR_ICONS_tourism_POWER_USER_SEPARATOR_ICONS_stone_POWER_USER_SEPARATOR_ICONS_statue_POWER_USER_SEPARATOR_ICONS_monolithic_POWER_USER_SEPARATOR_ICONS_moai_POWER_USER_SEPARATOR_ICONS_landmark_POWER_USER_SEPARATOR_ICONS_island_POWER_USER_SEPARATOR_ICONS_easter_POWER_USER_SEPARATOR_ICONS_civilization_POWER_USER_SEPARATOR_ICONS_visit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WER_USER_TAGS_ICONS" val="island*paradise*retired*sea*ocean*travelling"/>
</p:tagLst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Gaoler · SlidesCarnival</Template>
  <TotalTime>2287</TotalTime>
  <Words>2255</Words>
  <Application>Microsoft Office PowerPoint</Application>
  <PresentationFormat>Widescreen</PresentationFormat>
  <Paragraphs>385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Raleway</vt:lpstr>
      <vt:lpstr>Oswald</vt:lpstr>
      <vt:lpstr>Consolas</vt:lpstr>
      <vt:lpstr>Calibri</vt:lpstr>
      <vt:lpstr>Sitka Text Semibold</vt:lpstr>
      <vt:lpstr>Barlow Light</vt:lpstr>
      <vt:lpstr>Arial</vt:lpstr>
      <vt:lpstr>Symbol</vt:lpstr>
      <vt:lpstr>Raleway Thin</vt:lpstr>
      <vt:lpstr>Gaoler template</vt:lpstr>
      <vt:lpstr>1_Gaoler template</vt:lpstr>
      <vt:lpstr>LUYỆN TẬP THIẾT KẾ THUẬT TOÁN</vt:lpstr>
      <vt:lpstr>Thành viên nhóm:</vt:lpstr>
      <vt:lpstr>PowerPoint Presentation</vt:lpstr>
      <vt:lpstr>PowerPoint Presentation</vt:lpstr>
      <vt:lpstr>PowerPoint Presentation</vt:lpstr>
      <vt:lpstr>Tại sao nên dùng computational thinking?</vt:lpstr>
      <vt:lpstr>PowerPoint Presentation</vt:lpstr>
      <vt:lpstr>Bài 1:</vt:lpstr>
      <vt:lpstr>PowerPoint Presentation</vt:lpstr>
      <vt:lpstr>PowerPoint Presentation</vt:lpstr>
      <vt:lpstr>PowerPoint Presentation</vt:lpstr>
      <vt:lpstr>PowerPoint Presentation</vt:lpstr>
      <vt:lpstr>Bài 2:</vt:lpstr>
      <vt:lpstr>Bài 2: Decomposition</vt:lpstr>
      <vt:lpstr>Bài 2: Abstraction</vt:lpstr>
      <vt:lpstr>Bài 2: Abstraction</vt:lpstr>
      <vt:lpstr>Bài 2: Pattern recognition</vt:lpstr>
      <vt:lpstr>Bài 2: Pattern recognition</vt:lpstr>
      <vt:lpstr>PowerPoint Presentation</vt:lpstr>
      <vt:lpstr>Bài 3:</vt:lpstr>
      <vt:lpstr>PowerPoint Presentation</vt:lpstr>
      <vt:lpstr>PowerPoint Presentation</vt:lpstr>
      <vt:lpstr>PowerPoint Presentation</vt:lpstr>
      <vt:lpstr>PowerPoint Presentation</vt:lpstr>
      <vt:lpstr>Cảm ơn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Linh</dc:creator>
  <cp:lastModifiedBy>Nguyễn Lộc Linh</cp:lastModifiedBy>
  <cp:revision>158</cp:revision>
  <dcterms:created xsi:type="dcterms:W3CDTF">2021-05-21T14:55:51Z</dcterms:created>
  <dcterms:modified xsi:type="dcterms:W3CDTF">2021-06-08T14:04:16Z</dcterms:modified>
</cp:coreProperties>
</file>

<file path=docProps/thumbnail.jpeg>
</file>